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6" r:id="rId3"/>
    <p:sldId id="298" r:id="rId4"/>
    <p:sldId id="299" r:id="rId5"/>
    <p:sldId id="281" r:id="rId6"/>
    <p:sldId id="317" r:id="rId7"/>
    <p:sldId id="318" r:id="rId8"/>
    <p:sldId id="319" r:id="rId9"/>
    <p:sldId id="304" r:id="rId10"/>
    <p:sldId id="305" r:id="rId11"/>
    <p:sldId id="306" r:id="rId12"/>
    <p:sldId id="307" r:id="rId13"/>
    <p:sldId id="309" r:id="rId14"/>
    <p:sldId id="311" r:id="rId15"/>
    <p:sldId id="312" r:id="rId16"/>
    <p:sldId id="313" r:id="rId17"/>
    <p:sldId id="314" r:id="rId18"/>
    <p:sldId id="315" r:id="rId19"/>
    <p:sldId id="297" r:id="rId20"/>
  </p:sldIdLst>
  <p:sldSz cx="12192000" cy="6858000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3331"/>
    <a:srgbClr val="AA3F3C"/>
    <a:srgbClr val="1AA258"/>
    <a:srgbClr val="2C4C72"/>
    <a:srgbClr val="F4F4F4"/>
    <a:srgbClr val="FF6D6D"/>
    <a:srgbClr val="9973BF"/>
    <a:srgbClr val="FE950A"/>
    <a:srgbClr val="6AB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33" autoAdjust="0"/>
  </p:normalViewPr>
  <p:slideViewPr>
    <p:cSldViewPr snapToGrid="0" snapToObjects="1">
      <p:cViewPr varScale="1">
        <p:scale>
          <a:sx n="110" d="100"/>
          <a:sy n="110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ED689A-3275-4EE7-B574-021942EF06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800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8701F-C870-4434-8AC4-1444E0BA1D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800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D0459F-8302-4091-A388-3FE06DAF7A5A}" type="datetimeFigureOut">
              <a:rPr lang="lv-LV"/>
              <a:pPr>
                <a:defRPr/>
              </a:pPr>
              <a:t>20.02.2018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FAAD1-D568-433C-90C1-36D04946F5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944958" cy="49800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0F9CB-4FEB-4BF9-B680-09407DA747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098" y="9428630"/>
            <a:ext cx="2944958" cy="49800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AC2397-AF05-4B31-8176-4070839E8690}" type="slidenum">
              <a:rPr lang="lv-LV" altLang="lv-LV"/>
              <a:pPr>
                <a:defRPr/>
              </a:pPr>
              <a:t>‹#›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279339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074110-12E8-4244-B1D9-3EBBA54351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641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defTabSz="94991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3DFB0-A731-447E-9376-616101A267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641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defTabSz="94991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CDB524-AC1F-4744-BF2B-4372FC6C710E}" type="datetimeFigureOut">
              <a:rPr lang="lv-LV"/>
              <a:pPr>
                <a:defRPr/>
              </a:pPr>
              <a:t>20.02.2018</a:t>
            </a:fld>
            <a:endParaRPr lang="lv-LV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987A8B-F20B-422D-A82E-A84B1D0928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lv-LV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0E0A3F8-8329-4DC7-9D4D-CAC1A5F39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606" y="4715113"/>
            <a:ext cx="5438464" cy="4467706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73736-51F0-4C91-A5BE-41E5601AC6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4958" cy="49641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defTabSz="94991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4E4CB-37C9-4D92-9821-DA6A94611A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098" y="9428630"/>
            <a:ext cx="2944958" cy="496411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755E82-4DB2-4919-9B43-64BDF62A54AA}" type="slidenum">
              <a:rPr lang="lv-LV" altLang="lv-LV"/>
              <a:pPr>
                <a:defRPr/>
              </a:pPr>
              <a:t>‹#›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2777108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30A31CE-4A51-4F41-ADFA-1B56174DDDDD}" type="slidenum">
              <a:rPr lang="lv-LV" altLang="lv-LV" smtClean="0"/>
              <a:pPr/>
              <a:t>1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1433875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13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4055595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14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3685375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15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12094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16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339477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17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3106548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18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207600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5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811613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6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1439076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7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406596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8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1458601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9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1510277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10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1584605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11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3187448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989AAF-3E97-478D-A7FD-8325F91C360B}" type="slidenum">
              <a:rPr lang="lv-LV" altLang="lv-LV" smtClean="0"/>
              <a:pPr/>
              <a:t>12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79236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146" y="67469"/>
            <a:ext cx="4185708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B81F200-D522-4A12-BF00-F2D2A4623659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807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6160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75D9B2E-1372-41EA-BCD8-E50EE8937E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C1D9ECC-AAD5-43F3-98E2-25CD2D02D85F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88052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" y="0"/>
            <a:ext cx="1842557" cy="195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EEA935C6-9C44-41E0-8D30-7BE18C8E9AB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3B10027-221B-44A1-9613-273AC64236C3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73585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61606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A32CC7DC-0470-4C8E-890A-2B4F3AEE044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20E5A47-5146-4B96-A971-3A07AACB3D9E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96561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" y="0"/>
            <a:ext cx="1909231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6FA77CEC-3E9A-4540-BCCF-2C29B7E554F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4C4B76D-1F56-4CE7-9678-C70107A318FA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79723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350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152F450-2F76-4245-B0DA-E0AE1E4572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71E42E-0261-4F9A-9752-C6F140EDD27C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45949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" y="0"/>
            <a:ext cx="1842556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F6634845-887F-4AB0-A3F2-F9CA262BB8A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686F2A6-E503-4AAA-90C9-642D8A8D4935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405621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" y="0"/>
            <a:ext cx="1852082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06F2DB06-DD2D-422E-B8EB-7FA25613164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9FDEA09-3291-441D-8E10-32EEB94A8FFC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88850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958" y="67469"/>
            <a:ext cx="4138083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9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948FB-1082-4810-B1A6-5C92AC1ED6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B4FD9-0192-4358-97A7-71856BBDA0EF}" type="datetime1">
              <a:rPr lang="en-US"/>
              <a:pPr>
                <a:defRPr/>
              </a:pPr>
              <a:t>2/20/2018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4C63C-7EFA-452C-9A59-57AC96061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AD873-A213-48B6-BA64-DFA513140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326E81-6202-4A1E-A1BD-4048AB0F2F23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0A6EDDD-48AF-4547-93F3-8E2415D6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600450"/>
            <a:ext cx="7772400" cy="17379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lv-LV" dirty="0">
                <a:solidFill>
                  <a:srgbClr val="AA3F3C"/>
                </a:solidFill>
              </a:rPr>
              <a:t>THE ACTIONS TAKEN AND INTENDED ACTIVITIES OF THE CABINET OF MINISTERS</a:t>
            </a:r>
            <a:br>
              <a:rPr lang="en-US" altLang="lv-LV" dirty="0">
                <a:solidFill>
                  <a:srgbClr val="AA3F3C"/>
                </a:solidFill>
              </a:rPr>
            </a:br>
            <a:br>
              <a:rPr lang="en-US" altLang="lv-LV" dirty="0">
                <a:solidFill>
                  <a:srgbClr val="AA3F3C"/>
                </a:solidFill>
              </a:rPr>
            </a:br>
            <a:endParaRPr lang="en-US" altLang="lv-LV" dirty="0">
              <a:solidFill>
                <a:srgbClr val="AA3F3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55441" y="6049678"/>
            <a:ext cx="12345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1400" dirty="0">
                <a:solidFill>
                  <a:srgbClr val="404040"/>
                </a:solidFill>
                <a:latin typeface="Calibri Light" panose="020F0302020204030204" pitchFamily="34" charset="0"/>
              </a:rPr>
              <a:t>February 2018</a:t>
            </a:r>
            <a:endParaRPr lang="en-US" sz="14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10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3222643" y="411245"/>
            <a:ext cx="8562957" cy="846138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Clr>
                <a:srgbClr val="AA3F3C"/>
              </a:buClr>
            </a:pPr>
            <a:r>
              <a:rPr lang="lv-LV" sz="2000" dirty="0">
                <a:solidFill>
                  <a:srgbClr val="AA3F3C"/>
                </a:solidFill>
                <a:latin typeface="Calibri Light" panose="020F0302020204030204" pitchFamily="34" charset="0"/>
              </a:rPr>
              <a:t>STRENGTHENING THE NATIONAL ECONOMY</a:t>
            </a:r>
            <a:br>
              <a:rPr lang="lv-LV" dirty="0"/>
            </a:br>
            <a:r>
              <a:rPr lang="en-GB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policy</a:t>
            </a:r>
            <a:endParaRPr lang="en-GB" altLang="lv-LV" sz="3100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95" y="1964912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38790" y="1983897"/>
            <a:ext cx="217601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SUPPORT FOR ENERGY INSTENSIVE COMPANIES OF PROCESSING INDUSTRY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7873" y="1973388"/>
            <a:ext cx="1876932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OPENING OF NATURAL GAS MARKET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6495" y="4215771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2134" y="4160220"/>
            <a:ext cx="1816339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FURTHER DEVELOPMENT OF ENERGY INFRASTRUCTURE PROJECTS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60042" y="4160220"/>
            <a:ext cx="1816339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MODERNIZATION OF INČUKALNS UNDERGROUND GAS STORAGE FACILITY</a:t>
            </a:r>
          </a:p>
        </p:txBody>
      </p:sp>
      <p:sp>
        <p:nvSpPr>
          <p:cNvPr id="2" name="Arrow: Right 1"/>
          <p:cNvSpPr/>
          <p:nvPr/>
        </p:nvSpPr>
        <p:spPr>
          <a:xfrm>
            <a:off x="2065535" y="2385156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2088307" y="4590451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9247967" y="4154248"/>
            <a:ext cx="2205873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SECURITY AND QUALITY OF ELECTRICITY SUPPLY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RESTORING POWER GRIDS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87873" y="4160220"/>
            <a:ext cx="2553430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ASSESSMENT OF MPC  SUPPORT, REGULATORY FRAMEWORK, SUPERVISION OF ECONOMIC OPERATORS, AUDITS OF STATIONS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36641" y="1976574"/>
            <a:ext cx="210038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PURCHASE OF ASSETS OF JSC “CONEXUS BALTIC GRID”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90003" y="1979760"/>
            <a:ext cx="2186378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DIFFERENTIATION OF MANDATORY PROCUREMENT COMPONENT (MPC) AND REDUCTION OF BURDEN</a:t>
            </a:r>
          </a:p>
        </p:txBody>
      </p:sp>
    </p:spTree>
    <p:extLst>
      <p:ext uri="{BB962C8B-B14F-4D97-AF65-F5344CB8AC3E}">
        <p14:creationId xmlns:p14="http://schemas.microsoft.com/office/powerpoint/2010/main" val="2721495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11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2351315" y="411245"/>
            <a:ext cx="9434286" cy="959781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Clr>
                <a:srgbClr val="AA3F3C"/>
              </a:buClr>
            </a:pPr>
            <a:r>
              <a:rPr lang="lv-LV" sz="2000" dirty="0">
                <a:solidFill>
                  <a:srgbClr val="AA3F3C"/>
                </a:solidFill>
                <a:latin typeface="Calibri Light" panose="020F0302020204030204" pitchFamily="34" charset="0"/>
              </a:rPr>
              <a:t>STRENGTHENING THE NATIONAL ECONOMY</a:t>
            </a:r>
            <a:br>
              <a:rPr lang="lv-LV" dirty="0"/>
            </a:br>
            <a:r>
              <a:rPr lang="en-GB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application of strategic public assets</a:t>
            </a:r>
            <a:endParaRPr lang="en-GB" altLang="lv-LV" sz="3100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95" y="2219436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37797" y="2195158"/>
            <a:ext cx="2098433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  <a:sym typeface="Wingdings 3" panose="05040102010807070707" pitchFamily="18" charset="2"/>
              </a:rPr>
              <a:t>DEVELOPMENT OF PORT INFRASTRUCTURE, NEW INDUSTRIAL TERRITORIES</a:t>
            </a:r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068" y="4300614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2688" y="4284639"/>
            <a:ext cx="1583396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RAIL BALTICA PROJECT, RAILWAY ELECTRIFICATION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2065535" y="2639680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2041447" y="4675294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2631312" y="4286496"/>
            <a:ext cx="1502118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RESEARCH AND INNOVATION IN CAPITAL COMPANIES’ STRATEGIES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30770" y="4292919"/>
            <a:ext cx="1764578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PLAN – LONG TERM VISION FOR DEVELOPMENT OF RAILROAD INFRASTRUCTURE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65582" y="2204585"/>
            <a:ext cx="210038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RECONSTRUCTION OF ROADS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7368" y="2195158"/>
            <a:ext cx="2186378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COUNCILS OF CAPITAL COMPANIES ESTABLISHED THROUGH OPEN NOMINATION PROCESS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73424" y="4283490"/>
            <a:ext cx="1470561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ATTRACTIG NVESTMENT  TO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«AIR BALTIC CORPORATION»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41982" y="4280790"/>
            <a:ext cx="1470561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SUSTAINABLE ROAD FUNDING MODEL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728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12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3222643" y="411244"/>
            <a:ext cx="8562957" cy="1246495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Clr>
                <a:srgbClr val="AA3F3C"/>
              </a:buClr>
            </a:pPr>
            <a:r>
              <a:rPr lang="lv-LV" sz="2000" dirty="0">
                <a:solidFill>
                  <a:srgbClr val="AA3F3C"/>
                </a:solidFill>
                <a:latin typeface="Calibri Light" panose="020F0302020204030204" pitchFamily="34" charset="0"/>
              </a:rPr>
              <a:t>STRENGTHENING THE NATIONAL ECONOMY</a:t>
            </a:r>
            <a:br>
              <a:rPr lang="lv-LV" dirty="0"/>
            </a:br>
            <a:r>
              <a:rPr lang="en-GB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policy, budget planning, combating the shadow economy</a:t>
            </a:r>
            <a:endParaRPr lang="en-GB" altLang="lv-LV" sz="3100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95" y="2219436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59682" y="2185824"/>
            <a:ext cx="1670351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ASSESSMENT OF EFFICIENCY OF BUDGETARY EXPENDITURES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15675" y="2185824"/>
            <a:ext cx="1610801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FISCAL DISCIPLINE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068" y="4558069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8443" y="4408335"/>
            <a:ext cx="1727033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PROGRAM FOR IN-DEPTH COOPERATION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2065535" y="2639680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2041447" y="4932749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2724476" y="4426783"/>
            <a:ext cx="1638382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METHODOLOGY FOR CALCULATING REAL ESTATE TAX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AND CADASTRAL VALUE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4447" y="4413541"/>
            <a:ext cx="1924651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REVISION OF BUDGETARY EXPENDITURES, INCL. ICT, REA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L</a:t>
            </a:r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 ESTATE, etc.</a:t>
            </a:r>
          </a:p>
          <a:p>
            <a:pPr algn="ctr"/>
            <a:endParaRPr lang="en-US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67433" y="2197816"/>
            <a:ext cx="1612296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INTERNATIONAL COOPERATION ON TAX ISSUES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9791" y="2211741"/>
            <a:ext cx="167831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TAX REFORM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15501" y="2195292"/>
            <a:ext cx="1670351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latin typeface="Calibri" panose="020F0502020204030204" pitchFamily="34" charset="0"/>
              </a:rPr>
              <a:t>MEASURES </a:t>
            </a:r>
            <a:r>
              <a:rPr lang="lv-LV" sz="1500" b="1" dirty="0">
                <a:latin typeface="Calibri" panose="020F0502020204030204" pitchFamily="34" charset="0"/>
              </a:rPr>
              <a:t>FOR</a:t>
            </a:r>
            <a:r>
              <a:rPr lang="en-US" sz="1500" b="1" dirty="0">
                <a:latin typeface="Calibri" panose="020F0502020204030204" pitchFamily="34" charset="0"/>
              </a:rPr>
              <a:t> REDUC</a:t>
            </a:r>
            <a:r>
              <a:rPr lang="lv-LV" sz="1500" b="1" dirty="0">
                <a:latin typeface="Calibri" panose="020F0502020204030204" pitchFamily="34" charset="0"/>
              </a:rPr>
              <a:t>ING</a:t>
            </a:r>
            <a:r>
              <a:rPr lang="en-US" sz="1500" b="1" dirty="0">
                <a:latin typeface="Calibri" panose="020F0502020204030204" pitchFamily="34" charset="0"/>
              </a:rPr>
              <a:t> THE SHADOW ECONOMY</a:t>
            </a:r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32089" y="4408335"/>
            <a:ext cx="1727033" cy="170816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REDUCING THE SHADOW ECONOMY – CONSTRUCTION, MINERAL RESOURCES, SECURITY, TRADE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27926" y="4408335"/>
            <a:ext cx="1727033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CAPACITY OF CONTROLLING AUTHORITIES, MUTUAL COOPERATION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620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13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1904214" y="241562"/>
            <a:ext cx="10190376" cy="1477328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rgbClr val="AA3F3C"/>
              </a:buClr>
            </a:pPr>
            <a:r>
              <a:rPr lang="lv-LV" sz="2000" dirty="0">
                <a:solidFill>
                  <a:srgbClr val="AA3F3C"/>
                </a:solidFill>
                <a:latin typeface="Calibri Light" panose="020F0302020204030204" pitchFamily="34" charset="0"/>
              </a:rPr>
              <a:t>STRENGTHENING THE NATIONAL ECONOMY</a:t>
            </a:r>
            <a:br>
              <a:rPr lang="lv-LV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and Capital Market</a:t>
            </a:r>
            <a:br>
              <a:rPr lang="lv-LV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funds, foreign financial aid</a:t>
            </a:r>
            <a:r>
              <a:rPr lang="lv-LV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programs</a:t>
            </a:r>
            <a:endParaRPr lang="lv-LV" altLang="lv-LV" sz="3100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942" y="2219436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59682" y="2185824"/>
            <a:ext cx="1670351" cy="1708160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EU FUND MANAGEMENT</a:t>
            </a:r>
          </a:p>
          <a:p>
            <a:pPr algn="ctr"/>
            <a:r>
              <a:rPr lang="lv-LV" sz="1500" b="1" dirty="0"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 APPROVED CONDITIONS 98.2% </a:t>
            </a: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INVESTMENT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3383" y="2185824"/>
            <a:ext cx="1610801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UNIFORM CENTRAL DEPOSITORY 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068" y="4447506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2065535" y="2639680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1904214" y="4761174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10298566" y="4422988"/>
            <a:ext cx="1758316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REGULAT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ORY FRAMEWORK FOR</a:t>
            </a:r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 MUTUAL LENDING AND INVESTMENT PLATFORMS</a:t>
            </a:r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6126" y="4422986"/>
            <a:ext cx="2156066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STOCK QUOTE OF STATE-OWNED CAPITAL COMPANIES /BOND ISSUE ON STOCK EXCHANGE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29724" y="2188389"/>
            <a:ext cx="2227158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NORVEGIAN AND EEA FINANCIAL MECHANISMS </a:t>
            </a:r>
            <a:r>
              <a:rPr lang="lv-LV" sz="1500" b="1" dirty="0"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MEMORANDUMS OF UNDERSTADING 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55647" y="2185731"/>
            <a:ext cx="167831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PLAN FOR DEVELOPMENT OF FINANCIAL SECTOR FOR 2017-2019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3207" y="2195292"/>
            <a:ext cx="1670351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ASSESSMENT OF RISKS RELATING TO CRIMINAL ASSETS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63936" y="4422985"/>
            <a:ext cx="1564427" cy="1200329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IMPLEMENTATION OF EU FUND PROJECTS 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31251" y="4426473"/>
            <a:ext cx="1564427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8B3331"/>
                </a:solidFill>
                <a:latin typeface="Calibri" panose="020F0502020204030204" pitchFamily="34" charset="0"/>
              </a:rPr>
              <a:t>NORVEGIAN AND EEA FINANCIAL MECHANISMS 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PROGRAMS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92784" y="4422987"/>
            <a:ext cx="2218554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SUPERVISION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 OF THE </a:t>
            </a:r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FINANCIAL AND CAPITAL MARKET, MUTUAL COOPERATION AND CAPACITY MEASURE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808292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14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3222643" y="411244"/>
            <a:ext cx="8834239" cy="1246495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Clr>
                <a:srgbClr val="AA3F3C"/>
              </a:buClr>
            </a:pPr>
            <a:r>
              <a:rPr lang="lv-LV" sz="2000" dirty="0">
                <a:solidFill>
                  <a:srgbClr val="AA3F3C"/>
                </a:solidFill>
                <a:latin typeface="Calibri Light" panose="020F0302020204030204" pitchFamily="34" charset="0"/>
              </a:rPr>
              <a:t>STRENGTHENING THE NATIONAL ECONOMY</a:t>
            </a:r>
            <a:br>
              <a:rPr lang="lv-LV" dirty="0"/>
            </a:br>
            <a:r>
              <a:rPr lang="en-GB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integration and foreign policy of Latvia</a:t>
            </a:r>
            <a:br>
              <a:rPr lang="lv-LV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lv-LV" altLang="lv-LV" sz="3100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95" y="2134593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7288" y="2235683"/>
            <a:ext cx="1670351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NATO AND TRANS- ATLANTIC COOPERATION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8357" y="2226805"/>
            <a:ext cx="1610801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LATVIA’S INTERESTS IN BREXIT CONTEXT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068" y="4385454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2065535" y="2554837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1866140" y="4760134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4313324" y="4370064"/>
            <a:ext cx="2170356" cy="101566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LATVIA’S INTERESTS AND NEXT EU’s  MULTI-ANNUAL FINANCIAL FRAMEWORK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89155" y="2235317"/>
            <a:ext cx="167831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EXPORT GROWTH TO USA BY 80% </a:t>
            </a: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(2017)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88981" y="2239235"/>
            <a:ext cx="1670351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FOREIGN ECONOMIC REPRESENTATIONS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76257" y="4370065"/>
            <a:ext cx="2170357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REDUCTION OF CYBER AND HYBRID THREATS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39192" y="4377759"/>
            <a:ext cx="1656893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ACTION PLAN FOR COOPERATION WITH DIASPOR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A</a:t>
            </a:r>
            <a:endParaRPr lang="en-US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2019-2020</a:t>
            </a:r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8994" y="4370064"/>
            <a:ext cx="1785258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ACTIVE PROMOTION OF LATVIAN EXPORTS – GLOBAL VALUE CHAINS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05421" y="2235683"/>
            <a:ext cx="167831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 err="1">
                <a:latin typeface="Calibri" panose="020F0502020204030204" pitchFamily="34" charset="0"/>
              </a:rPr>
              <a:t>EU’s</a:t>
            </a:r>
            <a:r>
              <a:rPr lang="lv-LV" sz="1500" b="1" dirty="0">
                <a:latin typeface="Calibri" panose="020F0502020204030204" pitchFamily="34" charset="0"/>
              </a:rPr>
              <a:t> FUTURE AND THE ROME DECLARATION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52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15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2724477" y="411245"/>
            <a:ext cx="9332406" cy="846138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Clr>
                <a:srgbClr val="AA3F3C"/>
              </a:buClr>
            </a:pPr>
            <a:r>
              <a:rPr lang="lv-LV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SECURITY AND NATIONAL IDENTITY</a:t>
            </a:r>
            <a:endParaRPr lang="lv-LV" altLang="lv-LV" sz="3100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95" y="2219436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5218" y="2168979"/>
            <a:ext cx="1196148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CYBER- SECURITY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5717" y="2168979"/>
            <a:ext cx="1650774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NATIONAL GUARD DEVELOPMENT PLAN</a:t>
            </a: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2018-2027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068" y="4314340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1887363" y="2559426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2041447" y="4689020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2589318" y="4426783"/>
            <a:ext cx="1737586" cy="101566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STRATEGIC COMMUNICATION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37733" y="2168978"/>
            <a:ext cx="1566904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STRENGTHENING CAPACITY OF STATE POLICE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92013" y="2168980"/>
            <a:ext cx="1421572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latin typeface="Calibri" panose="020F0502020204030204" pitchFamily="34" charset="0"/>
              </a:rPr>
              <a:t>DEFENCE BUDGET </a:t>
            </a:r>
          </a:p>
          <a:p>
            <a:pPr algn="ctr"/>
            <a:r>
              <a:rPr lang="en-US" sz="1500" b="1" dirty="0"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en-US" sz="1500" b="1" dirty="0">
                <a:latin typeface="Calibri" panose="020F0502020204030204" pitchFamily="34" charset="0"/>
              </a:rPr>
              <a:t>2% OF GDP</a:t>
            </a:r>
          </a:p>
          <a:p>
            <a:pPr algn="ctr"/>
            <a:r>
              <a:rPr lang="en-US" sz="1500" b="1" dirty="0">
                <a:latin typeface="Calibri" panose="020F0502020204030204" pitchFamily="34" charset="0"/>
              </a:rPr>
              <a:t>in 2018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94453" y="2168980"/>
            <a:ext cx="1546508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NATIONAL ARMED FORCES’ DEVELOPMENT PROJECTS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86150" y="4422968"/>
            <a:ext cx="2568945" cy="101566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COMBATING ECONOMIC CRIMES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28852" y="4352209"/>
            <a:ext cx="2604776" cy="101566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3" t="17667" r="10310" b="20920"/>
          <a:stretch/>
        </p:blipFill>
        <p:spPr>
          <a:xfrm>
            <a:off x="7535041" y="4589306"/>
            <a:ext cx="1963377" cy="66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82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16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2589317" y="411245"/>
            <a:ext cx="9467565" cy="846138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Clr>
                <a:srgbClr val="AA3F3C"/>
              </a:buClr>
            </a:pPr>
            <a:r>
              <a:rPr lang="lv-LV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MPROVING DEMOGRAPHIC SITUATION AND SOCIAL SECURITY</a:t>
            </a:r>
            <a:endParaRPr lang="lv-LV" altLang="lv-LV" sz="3100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95" y="2219436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4811" y="2198746"/>
            <a:ext cx="151200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CARE OUTSIDE INSTITUTIONS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1114" y="2203298"/>
            <a:ext cx="151200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HOUSING GUARANTEE PROGRAM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068" y="4536286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2065535" y="2639680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1913588" y="4846279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6272754" y="4538279"/>
            <a:ext cx="1753406" cy="101566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REGISTER OF FOSTER FAMILIES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80761" y="4536286"/>
            <a:ext cx="1675473" cy="101566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PROPOSALS FOR FAMILY SUPPORT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7368" y="2204585"/>
            <a:ext cx="151200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CENTRE FOR DEMOGRAPHIC AFFAIRS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64241" y="2201680"/>
            <a:ext cx="151200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latin typeface="Calibri" panose="020F0502020204030204" pitchFamily="34" charset="0"/>
              </a:rPr>
              <a:t>SUPPORT FOR FAMILIES - HIGHER BENEFITS</a:t>
            </a:r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36876" y="4533757"/>
            <a:ext cx="1682492" cy="101566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RAISING INCOME LEVEL FOR PENSIONERS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42681" y="4533757"/>
            <a:ext cx="2007872" cy="101566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SOCIAL ENTREPRENEURSHIP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68508" y="2184029"/>
            <a:ext cx="151200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MAINTENANCE GUARANTEE FUND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557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17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2589317" y="411245"/>
            <a:ext cx="9467565" cy="846138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rgbClr val="AA3F3C"/>
              </a:buClr>
            </a:pPr>
            <a:r>
              <a:rPr lang="en-US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</a:t>
            </a:r>
            <a:r>
              <a:rPr lang="lv-LV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EDUCATION AND SCIENCE</a:t>
            </a:r>
            <a:endParaRPr lang="lv-LV" altLang="lv-LV" sz="3100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797" y="2219436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1781" y="2210007"/>
            <a:ext cx="147156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EDUCATION QUALITY MONITORING SYSTEM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8109" y="2213474"/>
            <a:ext cx="1424738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ADULT EDUCATION PROGRAMS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068" y="4536286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1765486" y="2516569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2041447" y="4910966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6187910" y="4538279"/>
            <a:ext cx="2229899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INTERNATIONALIZATION OF HIGHER EDUCATION AND RESEARCH ENVIRONMENT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0527" y="4538279"/>
            <a:ext cx="1675473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MODEL FOR FUNDING VOCATIONAL EDUCATION PROGRAM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9268" y="2182505"/>
            <a:ext cx="1272287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STUDY ON OPTIMAL SCHOOL NETWORK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4060" y="2182505"/>
            <a:ext cx="1482868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GRADUAL TRANSITION TO LATVIAN AS THE SOLE LANGUAGE OF INSTRUCTION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81749" y="4536286"/>
            <a:ext cx="1682492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IMPROVING STANDARDS, CRITERIA AND QUALITY OF GENERAL EDUCATION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487193" y="4535201"/>
            <a:ext cx="1698904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CRITERIA FOR ASSESSMENT OF QUALIFICATION OF ACADEMIC STAFF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40465" y="2182505"/>
            <a:ext cx="1176475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PAYMENT MODEL  FOR EDUCATORS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98536" y="2219436"/>
            <a:ext cx="1256659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REGISTER OF STUDENTS AND GRADUATES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27700" y="2219436"/>
            <a:ext cx="1254692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PRIORITY SCIENCE DIRECTIONS FOR  2018–2021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214041" y="4521116"/>
            <a:ext cx="1698904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FURTHER DEVELOPMENT OF ADULT EDUCATION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906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18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2589317" y="411245"/>
            <a:ext cx="9467565" cy="846138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rgbClr val="AA3F3C"/>
              </a:buClr>
            </a:pPr>
            <a:r>
              <a:rPr lang="lv-LV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REFORMS IN HEALTH CARE</a:t>
            </a:r>
            <a:endParaRPr lang="lv-LV" altLang="lv-LV" sz="3100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95" y="2219436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89351" y="2214012"/>
            <a:ext cx="147156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E-HEALTH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2815" y="2214012"/>
            <a:ext cx="1661718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MANDATORY </a:t>
            </a:r>
            <a:r>
              <a:rPr lang="en-US" sz="1500" b="1" dirty="0">
                <a:latin typeface="Calibri" panose="020F0502020204030204" pitchFamily="34" charset="0"/>
              </a:rPr>
              <a:t>HEALTH INSURANCE – State Mandatory Social Insurance Contributions p. </a:t>
            </a:r>
            <a:r>
              <a:rPr lang="lv-LV" sz="1500" b="1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068" y="4470297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2065535" y="2639680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2041447" y="4844977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6329314" y="4547706"/>
            <a:ext cx="2965515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CRITERIA FOR INCLUSION OF A HEALTH CARE SERVICE IN THE RANGE OF STATE-FUNDED HEALTH CARE SERVICES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43053" y="4545713"/>
            <a:ext cx="1835198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INCREASING FUNCTIONALITY OF E-HEALTH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7941" y="2214012"/>
            <a:ext cx="1940046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LARGEST FUNDING FOR THE SECTOR AFTER THE RESTORATION OF INDEPENDENCE OF LATVIA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42580" y="2214012"/>
            <a:ext cx="1483574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HUMAN RESOURCES – SALARIES AND RENEWAL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00603" y="4555140"/>
            <a:ext cx="1682492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PROFESSIONAL DEVELOPMENT OF STAFF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42929" y="4545712"/>
            <a:ext cx="2295696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EFFECTIVE USE OF THE ALLOCATED FUNDING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STRENGTHENING CAPACITY OF NATIONAL HEALTH SERVICE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94201" y="2214012"/>
            <a:ext cx="1423176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INSTITUTIONAL NETWORK, INVESTMENT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25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620" y="2236738"/>
            <a:ext cx="6002794" cy="258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03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686050" y="381000"/>
            <a:ext cx="8494634" cy="1036638"/>
          </a:xfrm>
        </p:spPr>
        <p:txBody>
          <a:bodyPr>
            <a:normAutofit/>
          </a:bodyPr>
          <a:lstStyle/>
          <a:p>
            <a:r>
              <a:rPr lang="lv-LV" altLang="lv-LV" sz="28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GROWTH IS ACCELERATING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9B3C6CE-7C26-4448-89E6-523E9E2AE20B}" type="slidenum">
              <a:rPr lang="en-US" altLang="lv-LV" smtClean="0"/>
              <a:pPr/>
              <a:t>2</a:t>
            </a:fld>
            <a:endParaRPr lang="en-US" altLang="lv-LV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126746"/>
              </p:ext>
            </p:extLst>
          </p:nvPr>
        </p:nvGraphicFramePr>
        <p:xfrm>
          <a:off x="1150858" y="1557284"/>
          <a:ext cx="10029826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262">
                  <a:extLst>
                    <a:ext uri="{9D8B030D-6E8A-4147-A177-3AD203B41FA5}">
                      <a16:colId xmlns:a16="http://schemas.microsoft.com/office/drawing/2014/main" val="1733739930"/>
                    </a:ext>
                  </a:extLst>
                </a:gridCol>
                <a:gridCol w="1201709">
                  <a:extLst>
                    <a:ext uri="{9D8B030D-6E8A-4147-A177-3AD203B41FA5}">
                      <a16:colId xmlns:a16="http://schemas.microsoft.com/office/drawing/2014/main" val="3323993438"/>
                    </a:ext>
                  </a:extLst>
                </a:gridCol>
                <a:gridCol w="1046122">
                  <a:extLst>
                    <a:ext uri="{9D8B030D-6E8A-4147-A177-3AD203B41FA5}">
                      <a16:colId xmlns:a16="http://schemas.microsoft.com/office/drawing/2014/main" val="3878129896"/>
                    </a:ext>
                  </a:extLst>
                </a:gridCol>
                <a:gridCol w="1175539">
                  <a:extLst>
                    <a:ext uri="{9D8B030D-6E8A-4147-A177-3AD203B41FA5}">
                      <a16:colId xmlns:a16="http://schemas.microsoft.com/office/drawing/2014/main" val="3224354484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2628299126"/>
                    </a:ext>
                  </a:extLst>
                </a:gridCol>
              </a:tblGrid>
              <a:tr h="501439">
                <a:tc>
                  <a:txBody>
                    <a:bodyPr/>
                    <a:lstStyle/>
                    <a:p>
                      <a:pPr marL="180975" marR="0" lvl="0" indent="-180975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A3F3C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altLang="lv-LV" sz="1900" noProof="0" dirty="0">
                          <a:solidFill>
                            <a:srgbClr val="404040"/>
                          </a:solidFill>
                          <a:latin typeface="Calibri Light" panose="020F0302020204030204" pitchFamily="34" charset="0"/>
                        </a:rPr>
                        <a:t>Fastest GDP growth over last years</a:t>
                      </a:r>
                      <a:endParaRPr lang="en-US" sz="1900" noProof="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1.9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2.8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2.1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solidFill>
                            <a:srgbClr val="AA3F3C"/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4.5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5377246"/>
                  </a:ext>
                </a:extLst>
              </a:tr>
              <a:tr h="204073">
                <a:tc>
                  <a:txBody>
                    <a:bodyPr/>
                    <a:lstStyle/>
                    <a:p>
                      <a:pPr algn="r"/>
                      <a:r>
                        <a:rPr lang="en-US" altLang="lv-LV" sz="8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 Light" panose="020F0302020204030204" pitchFamily="34" charset="0"/>
                        </a:rPr>
                        <a:t>GDP, % change from the previous year</a:t>
                      </a:r>
                      <a:endParaRPr lang="en-US" sz="800" noProof="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Aharoni" panose="02010803020104030203" pitchFamily="2" charset="-79"/>
                        </a:rPr>
                        <a:t>2014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Aharoni" panose="02010803020104030203" pitchFamily="2" charset="-79"/>
                        </a:rPr>
                        <a:t>2015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Aharoni" panose="02010803020104030203" pitchFamily="2" charset="-79"/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5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Aharoni" panose="02010803020104030203" pitchFamily="2" charset="-79"/>
                        </a:rPr>
                        <a:t>2017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872589"/>
                  </a:ext>
                </a:extLst>
              </a:tr>
              <a:tr h="204073">
                <a:tc>
                  <a:txBody>
                    <a:bodyPr/>
                    <a:lstStyle/>
                    <a:p>
                      <a:pPr marL="200025" marR="0" lvl="0" indent="-200025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A3F3C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altLang="lv-LV" sz="1900" b="1" kern="1200" noProof="0" dirty="0">
                          <a:solidFill>
                            <a:srgbClr val="404040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Historically highest export volumes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14.3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14.7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15.0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solidFill>
                            <a:srgbClr val="AA3F3C"/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15.9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642303"/>
                  </a:ext>
                </a:extLst>
              </a:tr>
              <a:tr h="204073">
                <a:tc>
                  <a:txBody>
                    <a:bodyPr/>
                    <a:lstStyle/>
                    <a:p>
                      <a:pPr algn="r"/>
                      <a:r>
                        <a:rPr lang="en-US" altLang="lv-LV" sz="8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 Light" panose="020F0302020204030204" pitchFamily="34" charset="0"/>
                        </a:rPr>
                        <a:t>Export of goods and services in actual prices, billions EUR </a:t>
                      </a:r>
                      <a:endParaRPr lang="en-US" sz="800" noProof="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2017n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652339"/>
                  </a:ext>
                </a:extLst>
              </a:tr>
              <a:tr h="273115">
                <a:tc>
                  <a:txBody>
                    <a:bodyPr/>
                    <a:lstStyle/>
                    <a:p>
                      <a:pPr marL="200025" marR="0" lvl="0" indent="-200025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A3F3C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altLang="lv-LV" sz="1900" b="1" kern="1200" noProof="0" dirty="0">
                          <a:solidFill>
                            <a:srgbClr val="404040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Increase in investment resumes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0.1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-0.5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-15.0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solidFill>
                            <a:srgbClr val="AA3F3C"/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18.5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0797163"/>
                  </a:ext>
                </a:extLst>
              </a:tr>
              <a:tr h="204073">
                <a:tc>
                  <a:txBody>
                    <a:bodyPr/>
                    <a:lstStyle/>
                    <a:p>
                      <a:pPr algn="r"/>
                      <a:r>
                        <a:rPr lang="en-US" altLang="lv-LV" sz="8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 Light" panose="020F0302020204030204" pitchFamily="34" charset="0"/>
                        </a:rPr>
                        <a:t>Gross fixed capital formation, % change from the previous year</a:t>
                      </a:r>
                      <a:endParaRPr lang="en-US" sz="800" noProof="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2017n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568799"/>
                  </a:ext>
                </a:extLst>
              </a:tr>
              <a:tr h="204073">
                <a:tc>
                  <a:txBody>
                    <a:bodyPr/>
                    <a:lstStyle/>
                    <a:p>
                      <a:pPr marL="180975" marR="0" lvl="0" indent="-180975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A3F3C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altLang="lv-LV" sz="1900" b="1" kern="1200" noProof="0" dirty="0">
                          <a:solidFill>
                            <a:srgbClr val="404040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Stable growth of manufacturing industry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0.4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0.4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5.6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solidFill>
                            <a:srgbClr val="AA3F3C"/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8.0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180081"/>
                  </a:ext>
                </a:extLst>
              </a:tr>
              <a:tr h="204073">
                <a:tc>
                  <a:txBody>
                    <a:bodyPr/>
                    <a:lstStyle/>
                    <a:p>
                      <a:pPr algn="r"/>
                      <a:r>
                        <a:rPr lang="en-US" altLang="lv-LV" sz="8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 Light" panose="020F0302020204030204" pitchFamily="34" charset="0"/>
                        </a:rPr>
                        <a:t>Changes in volume of manufacturing industry , % change from the previous year</a:t>
                      </a:r>
                      <a:endParaRPr lang="en-US" sz="800" noProof="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193263"/>
                  </a:ext>
                </a:extLst>
              </a:tr>
              <a:tr h="204073">
                <a:tc>
                  <a:txBody>
                    <a:bodyPr/>
                    <a:lstStyle/>
                    <a:p>
                      <a:pPr marL="200025" marR="0" lvl="0" indent="-200025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A3F3C"/>
                        </a:buClr>
                        <a:buSzTx/>
                        <a:buFont typeface="Wingdings" panose="05000000000000000000" pitchFamily="2" charset="2"/>
                        <a:buChar char="§"/>
                        <a:tabLst>
                          <a:tab pos="180975" algn="l"/>
                        </a:tabLst>
                        <a:defRPr/>
                      </a:pPr>
                      <a:r>
                        <a:rPr lang="en-US" altLang="lv-LV" sz="1900" b="1" kern="1200" noProof="0" dirty="0">
                          <a:solidFill>
                            <a:srgbClr val="404040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Unemployment level decreases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10.8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9.9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9.6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solidFill>
                            <a:srgbClr val="AA3F3C"/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8.8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793945"/>
                  </a:ext>
                </a:extLst>
              </a:tr>
              <a:tr h="204073">
                <a:tc>
                  <a:txBody>
                    <a:bodyPr/>
                    <a:lstStyle/>
                    <a:p>
                      <a:pPr algn="r"/>
                      <a:r>
                        <a:rPr lang="en-US" altLang="lv-LV" sz="8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 Light" panose="020F0302020204030204" pitchFamily="34" charset="0"/>
                        </a:rPr>
                        <a:t>Percentage of job seekers against the number of economically active residents %, in the age group 15-74</a:t>
                      </a:r>
                      <a:endParaRPr lang="en-US" sz="800" noProof="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2017n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336448"/>
                  </a:ext>
                </a:extLst>
              </a:tr>
              <a:tr h="204073">
                <a:tc>
                  <a:txBody>
                    <a:bodyPr/>
                    <a:lstStyle/>
                    <a:p>
                      <a:pPr marL="200025" marR="0" lvl="0" indent="-200025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A3F3C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altLang="lv-LV" sz="1900" b="1" kern="1200" noProof="0" dirty="0">
                          <a:solidFill>
                            <a:srgbClr val="404040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Wages increase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765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818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859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solidFill>
                            <a:srgbClr val="AA3F3C"/>
                          </a:solidFill>
                          <a:latin typeface="Arial Black" panose="020B0A04020102020204" pitchFamily="34" charset="0"/>
                          <a:cs typeface="Aharoni" panose="02010803020104030203" pitchFamily="2" charset="-79"/>
                        </a:rPr>
                        <a:t>926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19170"/>
                  </a:ext>
                </a:extLst>
              </a:tr>
              <a:tr h="204073">
                <a:tc>
                  <a:txBody>
                    <a:bodyPr/>
                    <a:lstStyle/>
                    <a:p>
                      <a:pPr algn="r"/>
                      <a:r>
                        <a:rPr lang="en-US" altLang="lv-LV" sz="8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 Light" panose="020F0302020204030204" pitchFamily="34" charset="0"/>
                        </a:rPr>
                        <a:t>Average gross monthly wage, EUR</a:t>
                      </a:r>
                      <a:endParaRPr lang="en-US" sz="800" noProof="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39575" rtl="0" eaLnBrk="1" latinLnBrk="0" hangingPunct="1"/>
                      <a:r>
                        <a:rPr lang="lv-LV" sz="105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Aharoni" panose="02010803020104030203" pitchFamily="2" charset="-79"/>
                        </a:rPr>
                        <a:t>2017n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8346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50858" y="6551840"/>
            <a:ext cx="2228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800" dirty="0">
                <a:latin typeface="Calibri Light" panose="020F0302020204030204" pitchFamily="34" charset="0"/>
              </a:rPr>
              <a:t>n - novērtējums</a:t>
            </a:r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7490" t="30943" r="84464" b="56627"/>
          <a:stretch/>
        </p:blipFill>
        <p:spPr bwMode="auto">
          <a:xfrm>
            <a:off x="378342" y="1467506"/>
            <a:ext cx="706756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/>
          <a:srcRect l="7490" t="51741" r="83352" b="35064"/>
          <a:stretch/>
        </p:blipFill>
        <p:spPr bwMode="auto">
          <a:xfrm>
            <a:off x="394078" y="2386469"/>
            <a:ext cx="691020" cy="5696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/>
          <a:srcRect l="45353" t="30689" r="47711" b="57387"/>
          <a:stretch/>
        </p:blipFill>
        <p:spPr bwMode="auto">
          <a:xfrm>
            <a:off x="426322" y="4876500"/>
            <a:ext cx="658775" cy="5464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2"/>
          <a:srcRect l="45353" t="74822" r="47709" b="11982"/>
          <a:stretch/>
        </p:blipFill>
        <p:spPr bwMode="auto">
          <a:xfrm>
            <a:off x="445176" y="5671029"/>
            <a:ext cx="591775" cy="6261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/>
          <a:srcRect l="44937" t="51487" r="47572" b="34814"/>
          <a:stretch/>
        </p:blipFill>
        <p:spPr bwMode="auto">
          <a:xfrm>
            <a:off x="464029" y="3205978"/>
            <a:ext cx="610629" cy="5674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/>
          <p:nvPr/>
        </p:nvPicPr>
        <p:blipFill rotWithShape="1">
          <a:blip r:embed="rId2"/>
          <a:srcRect l="7906" t="74568" r="83633" b="11734"/>
          <a:stretch/>
        </p:blipFill>
        <p:spPr bwMode="auto">
          <a:xfrm>
            <a:off x="426321" y="4050237"/>
            <a:ext cx="658775" cy="5693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993" y="238957"/>
            <a:ext cx="9318594" cy="119675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STABLE ECONOMIC GROWTH, MACROECONOMIC STABILITY IS RETAINED, HOWEVER TENSION CAN BE OBSERVED IN THE LABOUR MARKET</a:t>
            </a:r>
            <a:br>
              <a:rPr lang="en-US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C1D9ECC-AAD5-43F3-98E2-25CD2D02D85F}" type="slidenum">
              <a:rPr lang="en-US" altLang="lv-LV" smtClean="0"/>
              <a:pPr>
                <a:defRPr/>
              </a:pPr>
              <a:t>3</a:t>
            </a:fld>
            <a:endParaRPr lang="en-US" alt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8272" y="1600366"/>
            <a:ext cx="10783410" cy="462949"/>
          </a:xfrm>
        </p:spPr>
        <p:txBody>
          <a:bodyPr>
            <a:normAutofit/>
          </a:bodyPr>
          <a:lstStyle/>
          <a:p>
            <a:pPr marL="285750" indent="-285750">
              <a:buClr>
                <a:srgbClr val="AA3F3C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latin typeface="Calibri Light" panose="020F0302020204030204" pitchFamily="34" charset="0"/>
              </a:rPr>
              <a:t>Employers are more and more often faced with problems of finding the employees with proper qualification → pressure on wages</a:t>
            </a:r>
          </a:p>
          <a:p>
            <a:endParaRPr lang="lv-LV" sz="1400" dirty="0">
              <a:latin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442" y="2748155"/>
            <a:ext cx="4476868" cy="49244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Calibri Light" panose="020F0302020204030204" pitchFamily="34" charset="0"/>
              </a:rPr>
              <a:t>LOW REMUNERATION IN </a:t>
            </a:r>
            <a:r>
              <a:rPr lang="lv-LV" sz="1300" dirty="0">
                <a:latin typeface="Calibri Light" panose="020F0302020204030204" pitchFamily="34" charset="0"/>
              </a:rPr>
              <a:t>LOW-SKILLED SECTORS</a:t>
            </a:r>
            <a:r>
              <a:rPr lang="en-US" sz="1300" dirty="0">
                <a:latin typeface="Calibri Light" panose="020F0302020204030204" pitchFamily="34" charset="0"/>
              </a:rPr>
              <a:t>, EMPLOYEES DO NOT </a:t>
            </a:r>
            <a:r>
              <a:rPr lang="lv-LV" sz="1300" dirty="0">
                <a:latin typeface="Calibri Light" panose="020F0302020204030204" pitchFamily="34" charset="0"/>
              </a:rPr>
              <a:t>HAVE </a:t>
            </a:r>
            <a:r>
              <a:rPr lang="en-US" sz="1300" dirty="0">
                <a:latin typeface="Calibri Light" panose="020F0302020204030204" pitchFamily="34" charset="0"/>
              </a:rPr>
              <a:t>MOTIVAT</a:t>
            </a:r>
            <a:r>
              <a:rPr lang="lv-LV" sz="1300" dirty="0">
                <a:latin typeface="Calibri Light" panose="020F0302020204030204" pitchFamily="34" charset="0"/>
              </a:rPr>
              <a:t>ION TO PERFORM SUCH WORK</a:t>
            </a:r>
          </a:p>
        </p:txBody>
      </p:sp>
      <p:sp>
        <p:nvSpPr>
          <p:cNvPr id="9" name="Rectangle 8"/>
          <p:cNvSpPr/>
          <p:nvPr/>
        </p:nvSpPr>
        <p:spPr>
          <a:xfrm>
            <a:off x="488272" y="4147085"/>
            <a:ext cx="8969790" cy="2492990"/>
          </a:xfrm>
          <a:prstGeom prst="rect">
            <a:avLst/>
          </a:prstGeom>
          <a:ln w="15875">
            <a:solidFill>
              <a:srgbClr val="AA3F3C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AA3F3C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Although </a:t>
            </a:r>
            <a:r>
              <a:rPr lang="en-GB" sz="18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labour costs are growing faster than labour productivity, Latvia still retains its competitiveness. This is evidenced by the dynamics of export market shares, which is still positive.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AA3F3C"/>
              </a:buClr>
              <a:buFont typeface="Wingdings" panose="05000000000000000000" pitchFamily="2" charset="2"/>
              <a:buChar char="§"/>
            </a:pPr>
            <a:r>
              <a:rPr lang="en-GB" sz="1800" b="1" dirty="0">
                <a:solidFill>
                  <a:srgbClr val="AA3F3C"/>
                </a:solidFill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SHOULD BE ON THE NATIONAL ECONOMY OFFER OR PROMOTION OF PRODUCTION CAPACITY RAHTER THAN REDUCING THE DEMAND OR INHIBITING GROWTH! 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AA3F3C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should be aware that the economy is currently experiencing good times → we have to move towards budget balancing and building up stocks.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3519" y="2266571"/>
            <a:ext cx="3108171" cy="29238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300" dirty="0">
                <a:latin typeface="Calibri Light" panose="020F0302020204030204" pitchFamily="34" charset="0"/>
              </a:rPr>
              <a:t>KEY REASONS FOR LACK OF LABOUR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8570" y="2747659"/>
            <a:ext cx="4429018" cy="49244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Calibri Light" panose="020F0302020204030204" pitchFamily="34" charset="0"/>
              </a:rPr>
              <a:t>KNOWLEDGE AND TECHNOLOGY</a:t>
            </a:r>
            <a:r>
              <a:rPr lang="lv-LV" sz="1300" dirty="0">
                <a:latin typeface="Calibri Light" panose="020F0302020204030204" pitchFamily="34" charset="0"/>
              </a:rPr>
              <a:t>-INTENSIVE SECTORS LACK HIGHLY </a:t>
            </a:r>
            <a:r>
              <a:rPr lang="en-US" sz="1300" dirty="0">
                <a:latin typeface="Calibri Light" panose="020F0302020204030204" pitchFamily="34" charset="0"/>
              </a:rPr>
              <a:t>QUALIFIED SPECIALISTS</a:t>
            </a:r>
            <a:endParaRPr lang="lv-LV" sz="1300" dirty="0">
              <a:latin typeface="Calibri Light" panose="020F030202020403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996965" y="2574348"/>
            <a:ext cx="320511" cy="183234"/>
          </a:xfrm>
          <a:prstGeom prst="straightConnector1">
            <a:avLst/>
          </a:prstGeom>
          <a:ln w="19050">
            <a:solidFill>
              <a:srgbClr val="AA3F3C"/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58366" y="2568897"/>
            <a:ext cx="233308" cy="183234"/>
          </a:xfrm>
          <a:prstGeom prst="straightConnector1">
            <a:avLst/>
          </a:prstGeom>
          <a:ln w="19050">
            <a:solidFill>
              <a:srgbClr val="AA3F3C"/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99969" y="3626752"/>
            <a:ext cx="8798243" cy="5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A3F3C"/>
              </a:buClr>
            </a:pPr>
            <a:endParaRPr lang="lv-LV" sz="1400" dirty="0">
              <a:latin typeface="Calibri Light" panose="020F0302020204030204" pitchFamily="34" charset="0"/>
            </a:endParaRPr>
          </a:p>
          <a:p>
            <a:pPr marL="285750" indent="-285750">
              <a:buClr>
                <a:srgbClr val="AA3F3C"/>
              </a:buClr>
              <a:buFont typeface="Wingdings" panose="05000000000000000000" pitchFamily="2" charset="2"/>
              <a:buChar char="§"/>
            </a:pPr>
            <a:r>
              <a:rPr lang="en-US" sz="1300" dirty="0">
                <a:latin typeface="Calibri Light" panose="020F0302020204030204" pitchFamily="34" charset="0"/>
              </a:rPr>
              <a:t>Increase in wages has long been  exceeding 5%, and has recently approached 7-8%. </a:t>
            </a:r>
            <a:r>
              <a:rPr lang="lv-LV" sz="1300" dirty="0">
                <a:latin typeface="Calibri Light" panose="020F0302020204030204" pitchFamily="34" charset="0"/>
              </a:rPr>
              <a:t>T</a:t>
            </a:r>
            <a:r>
              <a:rPr lang="en-US" sz="1300" dirty="0">
                <a:latin typeface="Calibri Light" panose="020F0302020204030204" pitchFamily="34" charset="0"/>
              </a:rPr>
              <a:t>he average salary will exceed EUR </a:t>
            </a:r>
            <a:r>
              <a:rPr lang="en-US" sz="1400" dirty="0">
                <a:latin typeface="Calibri Light" panose="020F0302020204030204" pitchFamily="34" charset="0"/>
              </a:rPr>
              <a:t>1,000 in the near future</a:t>
            </a:r>
            <a:r>
              <a:rPr lang="lv-LV" sz="1400" dirty="0">
                <a:latin typeface="Calibri Light" panose="020F0302020204030204" pitchFamily="34" charset="0"/>
              </a:rPr>
              <a:t>.</a:t>
            </a:r>
            <a:endParaRPr lang="en-US" sz="1400" dirty="0">
              <a:latin typeface="Calibri Light" panose="020F030202020403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682115" y="3286215"/>
            <a:ext cx="271805" cy="179994"/>
          </a:xfrm>
          <a:prstGeom prst="straightConnector1">
            <a:avLst/>
          </a:prstGeom>
          <a:ln w="19050">
            <a:solidFill>
              <a:srgbClr val="AA3F3C"/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577588" y="3870278"/>
            <a:ext cx="271806" cy="183250"/>
          </a:xfrm>
          <a:prstGeom prst="straightConnector1">
            <a:avLst/>
          </a:prstGeom>
          <a:ln w="19050">
            <a:solidFill>
              <a:srgbClr val="AA3F3C"/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016813" y="2818182"/>
            <a:ext cx="1976957" cy="492443"/>
          </a:xfrm>
          <a:prstGeom prst="rect">
            <a:avLst/>
          </a:prstGeom>
          <a:solidFill>
            <a:schemeClr val="bg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300" dirty="0">
                <a:latin typeface="Calibri Light" panose="020F0302020204030204" pitchFamily="34" charset="0"/>
              </a:rPr>
              <a:t>RESIDENTS’ INCOME IS INCREASING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49394" y="3547375"/>
            <a:ext cx="2144376" cy="1892826"/>
          </a:xfrm>
          <a:prstGeom prst="rect">
            <a:avLst/>
          </a:prstGeom>
          <a:solidFill>
            <a:schemeClr val="bg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Calibri Light" panose="020F0302020204030204" pitchFamily="34" charset="0"/>
              </a:rPr>
              <a:t>PRODUCTIVITY GROWTH IS SLOWER THAN INCREASE IN COSTS OF LABOUR → NEGATIVE EFFECT ON ENTREPRENEURS’ COMPETITIVENESS IN FOREIGN MARKETS. RISK TO SUSTAINABLE ECONOMIC GROWTH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38" t="53722" r="11468" b="11871"/>
          <a:stretch/>
        </p:blipFill>
        <p:spPr>
          <a:xfrm>
            <a:off x="11761776" y="4986780"/>
            <a:ext cx="411370" cy="406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4" t="52884" r="52899" b="11549"/>
          <a:stretch/>
        </p:blipFill>
        <p:spPr>
          <a:xfrm>
            <a:off x="11732705" y="3008567"/>
            <a:ext cx="405353" cy="40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8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679" y="265590"/>
            <a:ext cx="10218197" cy="1235194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 ECONOMIC GROWTH → INCREASE IN PRODUCTIVITY = </a:t>
            </a:r>
            <a:r>
              <a:rPr lang="en-US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EFFICIENT USE OF AVAILABLE RESOURCES</a:t>
            </a:r>
            <a:endParaRPr lang="lv-LV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0917561" y="5960614"/>
            <a:ext cx="406400" cy="304800"/>
          </a:xfrm>
        </p:spPr>
        <p:txBody>
          <a:bodyPr/>
          <a:lstStyle/>
          <a:p>
            <a:pPr>
              <a:defRPr/>
            </a:pPr>
            <a:fld id="{9C1D9ECC-AAD5-43F3-98E2-25CD2D02D85F}" type="slidenum">
              <a:rPr lang="en-US" altLang="lv-LV" smtClean="0"/>
              <a:pPr>
                <a:defRPr/>
              </a:pPr>
              <a:t>4</a:t>
            </a:fld>
            <a:endParaRPr lang="en-US" altLang="lv-LV" dirty="0"/>
          </a:p>
        </p:txBody>
      </p:sp>
      <p:sp>
        <p:nvSpPr>
          <p:cNvPr id="8" name="Rectangle 7"/>
          <p:cNvSpPr/>
          <p:nvPr/>
        </p:nvSpPr>
        <p:spPr>
          <a:xfrm>
            <a:off x="193088" y="2096885"/>
            <a:ext cx="405043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AA3F3C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latin typeface="Calibri Light" panose="020F0302020204030204" pitchFamily="34" charset="0"/>
              </a:rPr>
              <a:t>Latvia’s advantage is still relatively cheap labour force. With the ongoing rapid increase in wages, these benefits will be lost.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AA3F3C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latin typeface="Calibri Light" panose="020F0302020204030204" pitchFamily="34" charset="0"/>
              </a:rPr>
              <a:t>Knowledge, technology and innovation - important prerequisites for productivity growth – must be the new competitive advantages of Latvia.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AA3F3C"/>
              </a:buClr>
              <a:buFont typeface="Wingdings" panose="05000000000000000000" pitchFamily="2" charset="2"/>
              <a:buChar char="§"/>
            </a:pPr>
            <a:r>
              <a:rPr lang="en-GB" sz="1800" b="1" dirty="0">
                <a:solidFill>
                  <a:srgbClr val="AA3F3C"/>
                </a:solidFill>
                <a:latin typeface="Calibri Light" panose="020F0302020204030204" pitchFamily="34" charset="0"/>
              </a:rPr>
              <a:t>FURTHER SYSTEMIC WORK IS REQUIRED TO CONTINUE THE IMPLEMENTATION OF GOALS SET IN THE DECLARATION OF THE GOVERNMENT!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AA3F3C"/>
              </a:buClr>
              <a:buFont typeface="Wingdings" panose="05000000000000000000" pitchFamily="2" charset="2"/>
              <a:buChar char="§"/>
            </a:pPr>
            <a:endParaRPr lang="lv-LV" sz="1800" b="1" dirty="0">
              <a:solidFill>
                <a:srgbClr val="AA3F3C"/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8789" y="5631129"/>
            <a:ext cx="1694146" cy="492443"/>
          </a:xfrm>
          <a:prstGeom prst="rect">
            <a:avLst/>
          </a:prstGeom>
          <a:solidFill>
            <a:srgbClr val="AA3F3C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500" b="1" dirty="0">
                <a:solidFill>
                  <a:schemeClr val="bg1"/>
                </a:solidFill>
                <a:latin typeface="Calibri" panose="020F0502020204030204" pitchFamily="34" charset="0"/>
              </a:rPr>
              <a:t>INVESTMENT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90589" y="5256941"/>
            <a:ext cx="550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rgbClr val="8B3331"/>
                </a:solidFill>
                <a:sym typeface="Wingdings 3" panose="05040102010807070707" pitchFamily="18" charset="2"/>
              </a:rPr>
              <a:t></a:t>
            </a:r>
            <a:endParaRPr lang="lv-LV" dirty="0">
              <a:solidFill>
                <a:srgbClr val="8B333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24974" y="5626419"/>
            <a:ext cx="1694146" cy="492443"/>
          </a:xfrm>
          <a:prstGeom prst="rect">
            <a:avLst/>
          </a:prstGeom>
          <a:solidFill>
            <a:srgbClr val="AA3F3C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500" b="1" dirty="0">
                <a:solidFill>
                  <a:schemeClr val="bg1"/>
                </a:solidFill>
                <a:latin typeface="Calibri" panose="020F0502020204030204" pitchFamily="34" charset="0"/>
              </a:rPr>
              <a:t>INNOVATION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6774" y="5252231"/>
            <a:ext cx="550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rgbClr val="8B3331"/>
                </a:solidFill>
                <a:sym typeface="Wingdings 3" panose="05040102010807070707" pitchFamily="18" charset="2"/>
              </a:rPr>
              <a:t></a:t>
            </a:r>
            <a:endParaRPr lang="lv-LV" dirty="0">
              <a:solidFill>
                <a:srgbClr val="8B333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91159" y="5626419"/>
            <a:ext cx="1694146" cy="507831"/>
          </a:xfrm>
          <a:prstGeom prst="rect">
            <a:avLst/>
          </a:prstGeom>
          <a:solidFill>
            <a:srgbClr val="AA3F3C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500" b="1" dirty="0">
                <a:solidFill>
                  <a:schemeClr val="bg1"/>
                </a:solidFill>
                <a:latin typeface="Calibri" panose="020F0502020204030204" pitchFamily="34" charset="0"/>
              </a:rPr>
              <a:t>HUMAN CAPITAL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69691" y="5252231"/>
            <a:ext cx="550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rgbClr val="8B3331"/>
                </a:solidFill>
                <a:sym typeface="Wingdings 3" panose="05040102010807070707" pitchFamily="18" charset="2"/>
              </a:rPr>
              <a:t></a:t>
            </a:r>
            <a:endParaRPr lang="lv-LV" dirty="0">
              <a:solidFill>
                <a:srgbClr val="8B333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9576954" y="4340629"/>
            <a:ext cx="3048047" cy="877163"/>
          </a:xfrm>
          <a:prstGeom prst="rect">
            <a:avLst/>
          </a:prstGeom>
          <a:solidFill>
            <a:srgbClr val="AA3F3C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66700" indent="-177800" algn="ctr">
              <a:spcBef>
                <a:spcPts val="0"/>
              </a:spcBef>
              <a:spcAft>
                <a:spcPts val="0"/>
              </a:spcAft>
            </a:pPr>
            <a:r>
              <a:rPr lang="lv-LV" sz="1500" b="1" dirty="0">
                <a:solidFill>
                  <a:schemeClr val="bg1"/>
                </a:solidFill>
                <a:latin typeface="Calibri" panose="020F0502020204030204" pitchFamily="34" charset="0"/>
              </a:rPr>
              <a:t>INSTITUTIONAL FRAMEWORK</a:t>
            </a:r>
          </a:p>
          <a:p>
            <a:pPr marL="266700" indent="-177800" algn="ctr">
              <a:spcBef>
                <a:spcPts val="0"/>
              </a:spcBef>
              <a:spcAft>
                <a:spcPts val="0"/>
              </a:spcAft>
            </a:pPr>
            <a:endParaRPr lang="lv-LV" sz="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66700" indent="-88900" 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</a:rPr>
              <a:t>Quality of business environment</a:t>
            </a:r>
          </a:p>
          <a:p>
            <a:pPr marL="266700" indent="-88900" 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</a:rPr>
              <a:t>Efficiency of governance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10187069" y="5660835"/>
            <a:ext cx="550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rgbClr val="8B3331"/>
                </a:solidFill>
                <a:sym typeface="Wingdings 3" panose="05040102010807070707" pitchFamily="18" charset="2"/>
              </a:rPr>
              <a:t></a:t>
            </a:r>
            <a:endParaRPr lang="lv-LV" dirty="0">
              <a:solidFill>
                <a:srgbClr val="8B333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10187069" y="4800052"/>
            <a:ext cx="550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rgbClr val="8B3331"/>
                </a:solidFill>
                <a:sym typeface="Wingdings 3" panose="05040102010807070707" pitchFamily="18" charset="2"/>
              </a:rPr>
              <a:t></a:t>
            </a:r>
            <a:endParaRPr lang="lv-LV" dirty="0">
              <a:solidFill>
                <a:srgbClr val="8B333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10187068" y="3682594"/>
            <a:ext cx="550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rgbClr val="8B3331"/>
                </a:solidFill>
                <a:sym typeface="Wingdings 3" panose="05040102010807070707" pitchFamily="18" charset="2"/>
              </a:rPr>
              <a:t></a:t>
            </a:r>
            <a:endParaRPr lang="lv-LV" dirty="0">
              <a:solidFill>
                <a:srgbClr val="8B333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5265" y="4453462"/>
            <a:ext cx="438457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500" b="1" dirty="0"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</a:rPr>
              <a:t>Global competitiveness is crucial for export growth</a:t>
            </a:r>
            <a:r>
              <a:rPr lang="lv-LV" sz="1400" dirty="0">
                <a:latin typeface="Calibri" panose="020F0502020204030204" pitchFamily="34" charset="0"/>
              </a:rPr>
              <a:t>-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500" b="1" dirty="0">
                <a:latin typeface="Calibri" panose="020F0502020204030204" pitchFamily="34" charset="0"/>
              </a:rPr>
              <a:t>INCREASING PRODUCTIVITY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600" b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48445" y="4150994"/>
            <a:ext cx="550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rgbClr val="8B3331"/>
                </a:solidFill>
                <a:sym typeface="Wingdings 3" panose="05040102010807070707" pitchFamily="18" charset="2"/>
              </a:rPr>
              <a:t></a:t>
            </a:r>
            <a:endParaRPr lang="lv-LV" dirty="0">
              <a:solidFill>
                <a:srgbClr val="8B333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39984" y="3053826"/>
            <a:ext cx="550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rgbClr val="8B3331"/>
                </a:solidFill>
                <a:sym typeface="Wingdings 3" panose="05040102010807070707" pitchFamily="18" charset="2"/>
              </a:rPr>
              <a:t></a:t>
            </a:r>
            <a:endParaRPr lang="lv-LV" dirty="0">
              <a:solidFill>
                <a:srgbClr val="8B333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87468" y="3431231"/>
            <a:ext cx="348902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500" b="1" dirty="0"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</a:rPr>
              <a:t>Driving force for economic growth–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500" b="1" dirty="0">
                <a:latin typeface="Calibri" panose="020F0502020204030204" pitchFamily="34" charset="0"/>
              </a:rPr>
              <a:t>INCREASE IN REVENUES FROM EXPORT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600" b="1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30226" y="2535478"/>
            <a:ext cx="2369929" cy="49244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500" b="1" dirty="0"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500" b="1" dirty="0">
                <a:latin typeface="Calibri" panose="020F0502020204030204" pitchFamily="34" charset="0"/>
              </a:rPr>
              <a:t>ECONOMIC GROWTH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600" b="1" dirty="0"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42180" y="2169072"/>
            <a:ext cx="550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rgbClr val="8B3331"/>
                </a:solidFill>
                <a:sym typeface="Wingdings 3" panose="05040102010807070707" pitchFamily="18" charset="2"/>
              </a:rPr>
              <a:t></a:t>
            </a:r>
            <a:endParaRPr lang="lv-LV" dirty="0">
              <a:solidFill>
                <a:srgbClr val="8B333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52276" y="1686425"/>
            <a:ext cx="2542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8B3331"/>
                </a:solidFill>
                <a:latin typeface="Calibri Light" panose="020F0302020204030204" pitchFamily="34" charset="0"/>
                <a:sym typeface="Wingdings 3" panose="05040102010807070707" pitchFamily="18" charset="2"/>
              </a:rPr>
              <a:t>LIFE QUALITY, INCOME, WELFARE</a:t>
            </a:r>
            <a:r>
              <a:rPr lang="lv-LV" sz="1400" dirty="0">
                <a:solidFill>
                  <a:srgbClr val="8B3331"/>
                </a:solidFill>
                <a:latin typeface="Calibri Light" panose="020F0302020204030204" pitchFamily="34" charset="0"/>
                <a:sym typeface="Wingdings 3" panose="05040102010807070707" pitchFamily="18" charset="2"/>
              </a:rPr>
              <a:t> OF POPULATION </a:t>
            </a:r>
            <a:endParaRPr lang="lv-LV" sz="1400" dirty="0">
              <a:solidFill>
                <a:srgbClr val="8B3331"/>
              </a:solidFill>
              <a:latin typeface="Calibri Light" panose="020F03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39309" y="2496956"/>
            <a:ext cx="2191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8B3331"/>
                </a:solidFill>
                <a:latin typeface="Calibri Light" panose="020F0302020204030204" pitchFamily="34" charset="0"/>
                <a:sym typeface="Wingdings 3" panose="05040102010807070707" pitchFamily="18" charset="2"/>
              </a:rPr>
              <a:t>Economic breakthrough </a:t>
            </a:r>
            <a:r>
              <a:rPr lang="en-US" sz="1000" dirty="0">
                <a:latin typeface="Calibri Light" panose="020F0302020204030204" pitchFamily="34" charset="0"/>
                <a:sym typeface="Wingdings 3" panose="05040102010807070707" pitchFamily="18" charset="2"/>
              </a:rPr>
              <a:t>[NDP 2020]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8B3331"/>
                </a:solidFill>
                <a:latin typeface="Calibri Light" panose="020F0302020204030204" pitchFamily="34" charset="0"/>
                <a:sym typeface="Wingdings 3" panose="05040102010807070707" pitchFamily="18" charset="2"/>
              </a:rPr>
              <a:t>Balanced 5% growth in the medium-term </a:t>
            </a:r>
            <a:r>
              <a:rPr lang="en-US" sz="1000" dirty="0">
                <a:latin typeface="Calibri Light" panose="020F0302020204030204" pitchFamily="34" charset="0"/>
                <a:sym typeface="Wingdings 3" panose="05040102010807070707" pitchFamily="18" charset="2"/>
              </a:rPr>
              <a:t>[Government’s Declaration]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979345" y="2571384"/>
            <a:ext cx="550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rgbClr val="8B3331"/>
                </a:solidFill>
                <a:sym typeface="Wingdings 3" panose="05040102010807070707" pitchFamily="18" charset="2"/>
              </a:rPr>
              <a:t>=</a:t>
            </a:r>
            <a:endParaRPr lang="lv-LV" dirty="0">
              <a:solidFill>
                <a:srgbClr val="8B333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793" y="2376680"/>
            <a:ext cx="794549" cy="794549"/>
          </a:xfrm>
          <a:prstGeom prst="rect">
            <a:avLst/>
          </a:prstGeom>
        </p:spPr>
      </p:pic>
      <p:sp>
        <p:nvSpPr>
          <p:cNvPr id="27" name="Slide Number Placeholder 5"/>
          <p:cNvSpPr txBox="1">
            <a:spLocks/>
          </p:cNvSpPr>
          <p:nvPr/>
        </p:nvSpPr>
        <p:spPr>
          <a:xfrm>
            <a:off x="11379200" y="6324600"/>
            <a:ext cx="406400" cy="304800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898989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C1D9ECC-AAD5-43F3-98E2-25CD2D02D85F}" type="slidenum">
              <a:rPr lang="en-US" altLang="lv-LV" smtClean="0"/>
              <a:pPr>
                <a:defRPr/>
              </a:pPr>
              <a:t>4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35734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5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3222643" y="411245"/>
            <a:ext cx="6376987" cy="846138"/>
          </a:xfrm>
          <a:solidFill>
            <a:srgbClr val="AA3F3C"/>
          </a:solidFill>
        </p:spPr>
        <p:txBody>
          <a:bodyPr>
            <a:normAutofit fontScale="90000"/>
          </a:bodyPr>
          <a:lstStyle/>
          <a:p>
            <a:pPr algn="ctr">
              <a:spcBef>
                <a:spcPct val="20000"/>
              </a:spcBef>
              <a:buClr>
                <a:srgbClr val="AA3F3C"/>
              </a:buClr>
            </a:pPr>
            <a:r>
              <a:rPr lang="en-US" sz="2000" dirty="0">
                <a:solidFill>
                  <a:schemeClr val="bg1"/>
                </a:solidFill>
                <a:latin typeface="Calibri Light" panose="020F0302020204030204" pitchFamily="34" charset="0"/>
              </a:rPr>
              <a:t>STRENGTHENING THE NATIONAL ECONOMY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br>
              <a:rPr lang="lv-LV" altLang="lv-LV" sz="14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endParaRPr lang="lv-LV" altLang="lv-LV" sz="1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95" y="1861220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7406" y="1804657"/>
            <a:ext cx="2839504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600" b="1" dirty="0">
              <a:latin typeface="Calibri" panose="020F0502020204030204" pitchFamily="34" charset="0"/>
            </a:endParaRPr>
          </a:p>
          <a:p>
            <a:pPr algn="ctr"/>
            <a:r>
              <a:rPr lang="en-US" sz="1600" b="1" dirty="0">
                <a:latin typeface="Calibri" panose="020F0502020204030204" pitchFamily="34" charset="0"/>
              </a:rPr>
              <a:t>MEASURES FOR ATTRACTING FOREIGN INVESTMENT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  <a:endParaRPr lang="en-US" sz="1600" b="1" dirty="0">
              <a:latin typeface="Calibri" panose="020F0502020204030204" pitchFamily="34" charset="0"/>
            </a:endParaRPr>
          </a:p>
          <a:p>
            <a:pPr algn="ctr"/>
            <a:endParaRPr lang="lv-LV" sz="1600" b="1" dirty="0">
              <a:latin typeface="Calibri" panose="020F0502020204030204" pitchFamily="34" charset="0"/>
            </a:endParaRPr>
          </a:p>
          <a:p>
            <a:pPr algn="ctr"/>
            <a:r>
              <a:rPr lang="en-US" sz="1600" b="1" dirty="0">
                <a:latin typeface="Calibri" panose="020F0502020204030204" pitchFamily="34" charset="0"/>
              </a:rPr>
              <a:t>ADDRESSING</a:t>
            </a:r>
            <a:r>
              <a:rPr lang="lv-LV" sz="1600" b="1" dirty="0">
                <a:latin typeface="Calibri" panose="020F0502020204030204" pitchFamily="34" charset="0"/>
              </a:rPr>
              <a:t> THE </a:t>
            </a:r>
            <a:r>
              <a:rPr lang="en-US" sz="1600" b="1" dirty="0">
                <a:latin typeface="Calibri" panose="020F0502020204030204" pitchFamily="34" charset="0"/>
              </a:rPr>
              <a:t> INVESTORS</a:t>
            </a:r>
            <a:endParaRPr lang="lv-LV" sz="1600" b="1" dirty="0">
              <a:latin typeface="Calibri" panose="020F0502020204030204" pitchFamily="34" charset="0"/>
            </a:endParaRPr>
          </a:p>
          <a:p>
            <a:pPr algn="ctr"/>
            <a:r>
              <a:rPr lang="en-US" sz="1600" b="1" dirty="0">
                <a:latin typeface="Calibri" panose="020F0502020204030204" pitchFamily="34" charset="0"/>
              </a:rPr>
              <a:t>PROACTIVE</a:t>
            </a:r>
            <a:r>
              <a:rPr lang="lv-LV" sz="1600" b="1" dirty="0">
                <a:latin typeface="Calibri" panose="020F0502020204030204" pitchFamily="34" charset="0"/>
              </a:rPr>
              <a:t>LY</a:t>
            </a:r>
            <a:r>
              <a:rPr lang="en-US" sz="1600" b="1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7972" y="1804657"/>
            <a:ext cx="2578095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</a:rPr>
              <a:t>LARGE INVESTMENT PROJECTS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sym typeface="Wingdings 3" panose="05040102010807070707" pitchFamily="18" charset="2"/>
              </a:rPr>
              <a:t> 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</a:rPr>
              <a:t>ENERGY,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</a:rPr>
              <a:t>ENVIRONMENT PROTECTION,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</a:rPr>
              <a:t>TRANSPORT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6495" y="4328895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9688" y="3952462"/>
            <a:ext cx="1800000" cy="216982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FORESIGHT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GENERATION AND IDENTIFICATION OF NEW INVESTMENT PROJECTS</a:t>
            </a:r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03809" y="3973738"/>
            <a:ext cx="1800000" cy="170816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IMPLEMENTATION OF MEASURES FOR ATTRACTING  GLOBAL BUSINESS CENT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RES</a:t>
            </a:r>
            <a:endParaRPr lang="en-US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2065535" y="2281464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2060301" y="4703575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7271019" y="3952463"/>
            <a:ext cx="1800000" cy="193899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SUPPORT MECHANISMS FOR LOCAL-GOVERNMENTS TO ENCOURAGE ENTR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E</a:t>
            </a:r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PRENEURHIP IN THEIR TERRITORY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8357" y="3952463"/>
            <a:ext cx="1800000" cy="240065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WORK WITH COMPANIES SUCCEFULY OPERATING IN LATVIA -  «</a:t>
            </a:r>
            <a:r>
              <a:rPr lang="en-US" sz="1500" b="1" i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FAST TRACK» </a:t>
            </a:r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SUPPORT FOR IMPLEMENTATION OF INVESTMENT PROJECTS</a:t>
            </a:r>
            <a:endParaRPr lang="en-US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867129" y="1798631"/>
            <a:ext cx="143668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600" b="1" dirty="0">
              <a:latin typeface="Calibri" panose="020F0502020204030204" pitchFamily="34" charset="0"/>
            </a:endParaRPr>
          </a:p>
          <a:p>
            <a:pPr algn="ctr"/>
            <a:r>
              <a:rPr lang="lv-LV" sz="1600" b="1" dirty="0">
                <a:latin typeface="Calibri" panose="020F0502020204030204" pitchFamily="34" charset="0"/>
              </a:rPr>
              <a:t>PLAN FOR ATTRACTING GLOBAL BUSINESS CENTRES</a:t>
            </a:r>
          </a:p>
          <a:p>
            <a:pPr algn="ctr"/>
            <a:endParaRPr lang="lv-LV" sz="1600" b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69665" y="1835529"/>
            <a:ext cx="143668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</a:rPr>
              <a:t>0% CORPORATE TAX RATE FOR REINVESTED EARNINGS INTRODUCED IN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6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3222643" y="411245"/>
            <a:ext cx="6376987" cy="846138"/>
          </a:xfrm>
          <a:solidFill>
            <a:srgbClr val="AA3F3C"/>
          </a:solidFill>
        </p:spPr>
        <p:txBody>
          <a:bodyPr>
            <a:normAutofit fontScale="90000"/>
          </a:bodyPr>
          <a:lstStyle/>
          <a:p>
            <a:pPr algn="ctr">
              <a:spcBef>
                <a:spcPct val="20000"/>
              </a:spcBef>
              <a:buClr>
                <a:srgbClr val="AA3F3C"/>
              </a:buClr>
            </a:pPr>
            <a:r>
              <a:rPr lang="en-US" sz="1800" dirty="0">
                <a:solidFill>
                  <a:schemeClr val="bg1"/>
                </a:solidFill>
              </a:rPr>
              <a:t>STRENGTHENING THE NATIONAL ECONOMY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 </a:t>
            </a:r>
            <a:br>
              <a:rPr lang="lv-LV" dirty="0">
                <a:solidFill>
                  <a:schemeClr val="bg1"/>
                </a:solidFill>
              </a:rPr>
            </a:br>
            <a:br>
              <a:rPr lang="lv-LV" dirty="0">
                <a:solidFill>
                  <a:schemeClr val="bg1"/>
                </a:solidFill>
              </a:rPr>
            </a:br>
            <a:br>
              <a:rPr lang="lv-LV" altLang="lv-LV" sz="14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endParaRPr lang="lv-LV" altLang="lv-LV" sz="1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323" y="1804658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2529" y="1807607"/>
            <a:ext cx="3384000" cy="1692771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</a:rPr>
              <a:t>EU FUND</a:t>
            </a:r>
            <a:r>
              <a:rPr lang="lv-LV" sz="1600" b="1" dirty="0">
                <a:latin typeface="Calibri" panose="020F0502020204030204" pitchFamily="34" charset="0"/>
              </a:rPr>
              <a:t>ING</a:t>
            </a:r>
            <a:r>
              <a:rPr lang="en-US" sz="1600" b="1" dirty="0">
                <a:latin typeface="Calibri" panose="020F0502020204030204" pitchFamily="34" charset="0"/>
              </a:rPr>
              <a:t> PROGRAMS FOR 2014-2020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  <a:r>
              <a:rPr lang="en-US" sz="1600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US" sz="1400" b="1" dirty="0">
                <a:latin typeface="Calibri" panose="020F0502020204030204" pitchFamily="34" charset="0"/>
              </a:rPr>
              <a:t>CLUSTERS, GRANTS FOR INNOVATIONS, COMPETENCE CENT</a:t>
            </a:r>
            <a:r>
              <a:rPr lang="lv-LV" sz="1400" b="1" dirty="0">
                <a:latin typeface="Calibri" panose="020F0502020204030204" pitchFamily="34" charset="0"/>
              </a:rPr>
              <a:t>RES</a:t>
            </a:r>
            <a:r>
              <a:rPr lang="en-US" sz="1400" b="1" dirty="0">
                <a:latin typeface="Calibri" panose="020F0502020204030204" pitchFamily="34" charset="0"/>
              </a:rPr>
              <a:t>, TECHNOLOGY TRAN</a:t>
            </a:r>
            <a:r>
              <a:rPr lang="lv-LV" sz="1400" b="1" dirty="0">
                <a:latin typeface="Calibri" panose="020F0502020204030204" pitchFamily="34" charset="0"/>
              </a:rPr>
              <a:t>S</a:t>
            </a:r>
            <a:r>
              <a:rPr lang="en-US" sz="1400" b="1" dirty="0">
                <a:latin typeface="Calibri" panose="020F0502020204030204" pitchFamily="34" charset="0"/>
              </a:rPr>
              <a:t>FER, INTERNATIONAL COOPERATION, etc.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92725" y="1799368"/>
            <a:ext cx="1437254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</a:rPr>
              <a:t>REGULATORY FRAMEWORK FOR BUILDING START-UP ECOSYSTEM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6495" y="4328895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21043" y="4302842"/>
            <a:ext cx="1440000" cy="127727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200" b="1" dirty="0">
              <a:solidFill>
                <a:srgbClr val="AA3F3C"/>
              </a:solidFill>
              <a:latin typeface="Calibri" panose="020F0502020204030204" pitchFamily="34" charset="0"/>
              <a:sym typeface="Wingdings 3" panose="05040102010807070707" pitchFamily="18" charset="2"/>
            </a:endParaRPr>
          </a:p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PUBLIC INNOVATIVE PROCUREMENT</a:t>
            </a:r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  <a:sym typeface="Wingdings 3" panose="05040102010807070707" pitchFamily="18" charset="2"/>
            </a:endParaRPr>
          </a:p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 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45576" y="4293820"/>
            <a:ext cx="1179901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OPENING OF PUBLIC DATA BASES 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OPEN DATA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31312" y="3908416"/>
            <a:ext cx="7714471" cy="30777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CLOSER COOPERATION BETWEEN ENTREPRENEURS, UNIVERSITIES AND RESEARCH INSTITUTIONS</a:t>
            </a:r>
          </a:p>
        </p:txBody>
      </p:sp>
      <p:sp>
        <p:nvSpPr>
          <p:cNvPr id="2" name="Arrow: Right 1"/>
          <p:cNvSpPr/>
          <p:nvPr/>
        </p:nvSpPr>
        <p:spPr>
          <a:xfrm>
            <a:off x="2065535" y="2224902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1853715" y="4703575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6869095" y="4293821"/>
            <a:ext cx="1362397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QUALITY OF STUDY PROGRAMS IN HIGHER EDUCATION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00815" y="1804658"/>
            <a:ext cx="157865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</a:rPr>
              <a:t>CONCEPT OF DATA DRIVEN NATION</a:t>
            </a:r>
          </a:p>
          <a:p>
            <a:pPr algn="ctr"/>
            <a:endParaRPr lang="en-US" sz="1600" b="1" dirty="0">
              <a:latin typeface="Calibri" panose="020F0502020204030204" pitchFamily="34" charset="0"/>
            </a:endParaRPr>
          </a:p>
          <a:p>
            <a:pPr algn="ctr"/>
            <a:endParaRPr lang="lv-LV" sz="1600" b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48211" y="4299254"/>
            <a:ext cx="1502118" cy="124649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RESEARCH AND INNOVATION IN STRATEGIES OF CAPITAL COMPANIES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02206" y="4286495"/>
            <a:ext cx="1401927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START-UP SYNERGIES WITH UNIVERSITIES AND ENTERPRISES</a:t>
            </a:r>
          </a:p>
        </p:txBody>
      </p:sp>
    </p:spTree>
    <p:extLst>
      <p:ext uri="{BB962C8B-B14F-4D97-AF65-F5344CB8AC3E}">
        <p14:creationId xmlns:p14="http://schemas.microsoft.com/office/powerpoint/2010/main" val="382895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7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2970095" y="330747"/>
            <a:ext cx="6376987" cy="846138"/>
          </a:xfrm>
          <a:solidFill>
            <a:srgbClr val="AA3F3C"/>
          </a:solidFill>
        </p:spPr>
        <p:txBody>
          <a:bodyPr>
            <a:normAutofit fontScale="90000"/>
          </a:bodyPr>
          <a:lstStyle/>
          <a:p>
            <a:pPr algn="ctr">
              <a:spcBef>
                <a:spcPct val="20000"/>
              </a:spcBef>
              <a:buClr>
                <a:srgbClr val="AA3F3C"/>
              </a:buClr>
            </a:pPr>
            <a:r>
              <a:rPr lang="en-US" sz="1800" dirty="0">
                <a:solidFill>
                  <a:schemeClr val="bg1"/>
                </a:solidFill>
              </a:rPr>
              <a:t>STRENGTHENING THE NATIONAL ECONOMY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CAPITAL</a:t>
            </a:r>
            <a:br>
              <a:rPr lang="lv-LV" dirty="0">
                <a:solidFill>
                  <a:schemeClr val="bg1"/>
                </a:solidFill>
              </a:rPr>
            </a:br>
            <a:br>
              <a:rPr lang="lv-LV" dirty="0">
                <a:solidFill>
                  <a:schemeClr val="bg1"/>
                </a:solidFill>
              </a:rPr>
            </a:br>
            <a:br>
              <a:rPr lang="lv-LV" altLang="lv-LV" sz="14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endParaRPr lang="lv-LV" altLang="lv-LV" sz="1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95" y="1804658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9927" y="1710388"/>
            <a:ext cx="46080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latin typeface="Calibri" panose="020F0502020204030204" pitchFamily="34" charset="0"/>
              </a:rPr>
              <a:t>EU FUNDS FOR ADULT EDUCATION – FOR UPGRADING SKILLS AND PROFESSIONAL DEVELOPMENT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3527" y="4465169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2065535" y="2224902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2060301" y="4797845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8" name="TextBox 17"/>
          <p:cNvSpPr txBox="1"/>
          <p:nvPr/>
        </p:nvSpPr>
        <p:spPr>
          <a:xfrm>
            <a:off x="2649355" y="2347449"/>
            <a:ext cx="151200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</a:rPr>
              <a:t>UNEMPLOYED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</a:rPr>
              <a:t>85 000 </a:t>
            </a:r>
            <a:r>
              <a:rPr lang="en-US" sz="1300" spc="-50" dirty="0">
                <a:latin typeface="Calibri" panose="020F0502020204030204" pitchFamily="34" charset="0"/>
              </a:rPr>
              <a:t>persons</a:t>
            </a:r>
          </a:p>
          <a:p>
            <a:pPr algn="ctr"/>
            <a:r>
              <a:rPr lang="en-US" sz="1600" spc="-50" dirty="0">
                <a:latin typeface="Calibri" panose="020F0502020204030204" pitchFamily="34" charset="0"/>
              </a:rPr>
              <a:t>EUR </a:t>
            </a:r>
            <a:r>
              <a:rPr lang="en-US" sz="1600" b="1" dirty="0">
                <a:latin typeface="Calibri" panose="020F0502020204030204" pitchFamily="34" charset="0"/>
              </a:rPr>
              <a:t>96.4</a:t>
            </a:r>
            <a:r>
              <a:rPr lang="en-US" sz="1300" spc="-50" dirty="0">
                <a:latin typeface="Calibri" panose="020F0502020204030204" pitchFamily="34" charset="0"/>
              </a:rPr>
              <a:t>. million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81748" y="2347449"/>
            <a:ext cx="151200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</a:rPr>
              <a:t>COMPANIES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</a:rPr>
              <a:t>22 320 </a:t>
            </a:r>
            <a:r>
              <a:rPr lang="en-US" sz="1300" spc="-50" dirty="0">
                <a:latin typeface="Calibri" panose="020F0502020204030204" pitchFamily="34" charset="0"/>
              </a:rPr>
              <a:t>persons</a:t>
            </a:r>
            <a:r>
              <a:rPr lang="en-US" sz="1600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US" sz="1600" spc="-50" dirty="0">
                <a:latin typeface="Calibri" panose="020F0502020204030204" pitchFamily="34" charset="0"/>
              </a:rPr>
              <a:t>EUR </a:t>
            </a:r>
            <a:r>
              <a:rPr lang="en-US" sz="1600" b="1" dirty="0">
                <a:latin typeface="Calibri" panose="020F0502020204030204" pitchFamily="34" charset="0"/>
              </a:rPr>
              <a:t>24.9 </a:t>
            </a:r>
            <a:r>
              <a:rPr lang="en-US" sz="1300" spc="-50" dirty="0">
                <a:latin typeface="Calibri" panose="020F0502020204030204" pitchFamily="34" charset="0"/>
              </a:rPr>
              <a:t>million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35927" y="2347449"/>
            <a:ext cx="151200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</a:rPr>
              <a:t>EMPLOYED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</a:rPr>
              <a:t>38 260 </a:t>
            </a:r>
            <a:r>
              <a:rPr lang="en-US" sz="1300" spc="-50" dirty="0">
                <a:latin typeface="Calibri" panose="020F0502020204030204" pitchFamily="34" charset="0"/>
              </a:rPr>
              <a:t>persons</a:t>
            </a:r>
            <a:r>
              <a:rPr lang="en-US" sz="1600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US" sz="1600" spc="-50" dirty="0">
                <a:latin typeface="Calibri" panose="020F0502020204030204" pitchFamily="34" charset="0"/>
              </a:rPr>
              <a:t>EUR </a:t>
            </a:r>
            <a:r>
              <a:rPr lang="en-US" sz="1600" b="1" dirty="0">
                <a:latin typeface="Calibri" panose="020F0502020204030204" pitchFamily="34" charset="0"/>
              </a:rPr>
              <a:t>25.4 </a:t>
            </a:r>
            <a:r>
              <a:rPr lang="en-US" sz="1300" spc="-50" dirty="0">
                <a:latin typeface="Calibri" panose="020F0502020204030204" pitchFamily="34" charset="0"/>
              </a:rPr>
              <a:t>million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49354" y="4164509"/>
            <a:ext cx="5542539" cy="55399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REGIONAL MOBILITY – SOLUTIONS AND FINANCIAL INSTRUMENTS FOR CONSTRUCTION OF RENTAL APARTMENT BUILDINGS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20914" y="1719737"/>
            <a:ext cx="1339350" cy="1708160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HOUSING GUARANTEE PROGRAM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57994" y="4829742"/>
            <a:ext cx="2262798" cy="193899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MOBILIZATION OF INTERNAL RESOURCES</a:t>
            </a:r>
          </a:p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  <a:endParaRPr lang="en-US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FURTHER DEVELOPMENT OF ADULT LEARNING SYSTEM, CLOSER INVOLVEMENT OF EMPLOYERS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66140" y="4826675"/>
            <a:ext cx="3225753" cy="193899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SMART IMMIGRATION 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SIMPLIFIED SOLUTIONS FOR ATTRACTING HIGHLY SKILLED WORKFORCE, REGULATORY FRAMEWORK FOR RESIDENCE PERMITS FOR FOREIGN STUDENTS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33251" y="1719266"/>
            <a:ext cx="1778189" cy="1708160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latin typeface="Calibri" panose="020F0502020204030204" pitchFamily="34" charset="0"/>
              </a:rPr>
              <a:t>INCENTIVES FOR COOPERATION BETWEEN VOCATIONAL EDUCATION INSTITUTIONS AND PRIVATE SECTOR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322584" y="4829742"/>
            <a:ext cx="1463016" cy="78483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REFORMS IN EDUCATION SYSTEM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50253" y="4164509"/>
            <a:ext cx="1977830" cy="170816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ROLE OF SECTORS IN THE DEVELOPMENT OF 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VOCATIONAL</a:t>
            </a:r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 EDUCATION</a:t>
            </a:r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INDUSTRY EXPERT COUNCILS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249108" y="5980837"/>
            <a:ext cx="3513137" cy="55399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MONITORING, ANALYSIS, 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PROSPECTS FOR </a:t>
            </a:r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LABO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U</a:t>
            </a:r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 MARKET </a:t>
            </a:r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322584" y="4169275"/>
            <a:ext cx="1463016" cy="55399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RETURN MIGRATION</a:t>
            </a:r>
          </a:p>
        </p:txBody>
      </p:sp>
    </p:spTree>
    <p:extLst>
      <p:ext uri="{BB962C8B-B14F-4D97-AF65-F5344CB8AC3E}">
        <p14:creationId xmlns:p14="http://schemas.microsoft.com/office/powerpoint/2010/main" val="145222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8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3222643" y="411245"/>
            <a:ext cx="6376987" cy="846138"/>
          </a:xfrm>
          <a:solidFill>
            <a:srgbClr val="AA3F3C"/>
          </a:solidFill>
        </p:spPr>
        <p:txBody>
          <a:bodyPr>
            <a:normAutofit fontScale="90000"/>
          </a:bodyPr>
          <a:lstStyle/>
          <a:p>
            <a:pPr algn="ctr">
              <a:spcBef>
                <a:spcPct val="20000"/>
              </a:spcBef>
              <a:buClr>
                <a:srgbClr val="AA3F3C"/>
              </a:buClr>
            </a:pPr>
            <a:r>
              <a:rPr lang="lv-LV" sz="2000" dirty="0">
                <a:solidFill>
                  <a:schemeClr val="bg1"/>
                </a:solidFill>
              </a:rPr>
              <a:t>STRENGTHENING THE NATIONAL ECONOMY</a:t>
            </a:r>
            <a:br>
              <a:rPr lang="lv-LV" dirty="0">
                <a:solidFill>
                  <a:schemeClr val="bg1"/>
                </a:solidFill>
              </a:rPr>
            </a:br>
            <a:r>
              <a:rPr lang="lv-LV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ENVIRONMENT</a:t>
            </a:r>
            <a:br>
              <a:rPr lang="lv-LV" dirty="0">
                <a:solidFill>
                  <a:schemeClr val="bg1"/>
                </a:solidFill>
              </a:rPr>
            </a:br>
            <a:br>
              <a:rPr lang="lv-LV" dirty="0">
                <a:solidFill>
                  <a:schemeClr val="bg1"/>
                </a:solidFill>
              </a:rPr>
            </a:br>
            <a:br>
              <a:rPr lang="lv-LV" altLang="lv-LV" sz="1400" dirty="0">
                <a:solidFill>
                  <a:schemeClr val="bg1"/>
                </a:solidFill>
                <a:latin typeface="Calibri Light" panose="020F0302020204030204" pitchFamily="34" charset="0"/>
              </a:rPr>
            </a:br>
            <a:endParaRPr lang="lv-LV" altLang="lv-LV" sz="1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6495" y="2086269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3617" y="1610237"/>
            <a:ext cx="1634155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PUBLIC</a:t>
            </a: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ADMINISTRATION REFORM PLAN 2020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55902" y="1610238"/>
            <a:ext cx="1155463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‘CONSULT FIRST’ PRINCIPLE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068" y="4536286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41183" y="3971181"/>
            <a:ext cx="1384527" cy="738664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OFICIAL ELECTRONIC ADDRESS</a:t>
            </a:r>
          </a:p>
        </p:txBody>
      </p:sp>
      <p:sp>
        <p:nvSpPr>
          <p:cNvPr id="23" name="Arrow: Right 22"/>
          <p:cNvSpPr/>
          <p:nvPr/>
        </p:nvSpPr>
        <p:spPr>
          <a:xfrm>
            <a:off x="2065535" y="2506513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4" name="Arrow: Right 23"/>
          <p:cNvSpPr/>
          <p:nvPr/>
        </p:nvSpPr>
        <p:spPr>
          <a:xfrm>
            <a:off x="2041447" y="4910966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7" name="TextBox 26"/>
          <p:cNvSpPr txBox="1"/>
          <p:nvPr/>
        </p:nvSpPr>
        <p:spPr>
          <a:xfrm>
            <a:off x="8840306" y="1600931"/>
            <a:ext cx="1548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ONE-STOP SHOP, </a:t>
            </a: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E-LATVIA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93645" y="1604475"/>
            <a:ext cx="1710005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BROADENED </a:t>
            </a:r>
            <a:r>
              <a:rPr lang="en-US" sz="1500" b="1" dirty="0">
                <a:latin typeface="Calibri" panose="020F0502020204030204" pitchFamily="34" charset="0"/>
              </a:rPr>
              <a:t>INTERNATIONAL CONTRACT</a:t>
            </a:r>
            <a:r>
              <a:rPr lang="lv-LV" sz="1500" b="1" dirty="0">
                <a:latin typeface="Calibri" panose="020F0502020204030204" pitchFamily="34" charset="0"/>
              </a:rPr>
              <a:t>UAL</a:t>
            </a:r>
            <a:r>
              <a:rPr lang="en-US" sz="1500" b="1" dirty="0">
                <a:latin typeface="Calibri" panose="020F0502020204030204" pitchFamily="34" charset="0"/>
              </a:rPr>
              <a:t> BASIS FOR ECONOMIC COOPERATION</a:t>
            </a:r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400" b="1" dirty="0"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lv-LV" sz="1400" b="1" dirty="0">
                <a:latin typeface="Calibri" panose="020F0502020204030204" pitchFamily="34" charset="0"/>
                <a:sym typeface="Wingdings 3" panose="05040102010807070707" pitchFamily="18" charset="2"/>
              </a:rPr>
              <a:t>ACCESS TO NEW EXPORT MARKETS</a:t>
            </a:r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92280" y="1601361"/>
            <a:ext cx="1531358" cy="784830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EXPORT CREDIT GUARANTEE PROGRAM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23734" y="5418224"/>
            <a:ext cx="2158303" cy="116955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IMF’s COMPREHENSIVE ASSESSMENT OF EFFICIENCY OF INSOLVENCY PROCEEDINGS  IN LATVIA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952351" y="4830300"/>
            <a:ext cx="1384527" cy="738664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spc="-50" dirty="0">
                <a:solidFill>
                  <a:srgbClr val="AA3F3C"/>
                </a:solidFill>
                <a:latin typeface="Calibri" panose="020F0502020204030204" pitchFamily="34" charset="0"/>
              </a:rPr>
              <a:t>IMPROVEMENT OF REGISTERS AND E-SERVICES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97751" y="3982242"/>
            <a:ext cx="1890472" cy="1600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COMPETITIVE ELECTRICITY PRICES </a:t>
            </a:r>
          </a:p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REVISION OF MANDATORY PROCUREMENT COMPONENT SYSTEM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00279" y="3971181"/>
            <a:ext cx="2170872" cy="95410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SUPPORT INSTRUMENT TO ATTRACT EXPERTISE IN COMPANIES IN ORDER TO INCREASE PRODUCTIVITY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35976" y="3974848"/>
            <a:ext cx="2051550" cy="116955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DIGITALIZATION OF PUBLIC SERVICES,REDUCING THE BURDEN OF BUREAUCRACY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67644" y="5633668"/>
            <a:ext cx="1846096" cy="116955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EFFECTIVE CONSTRUCTION PROCESS -</a:t>
            </a:r>
          </a:p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IMPLEMENTATION OF CIS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64616" y="5421926"/>
            <a:ext cx="2046541" cy="116955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CURBING THE SHADOW ECONOMY – CONSTRUCTION, MINERAL RESOURCES, SECURITY, TRADE</a:t>
            </a:r>
            <a:endParaRPr lang="lv-LV" sz="1400" b="1" spc="-50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937059" y="5778336"/>
            <a:ext cx="1611146" cy="52322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STRENGTHENING KNAB’s CAPACITY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54038" y="2716137"/>
            <a:ext cx="138593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JUDICIAL TERRITORIAL REFORM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401703" y="4950932"/>
            <a:ext cx="1775599" cy="738664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SOLUTIONS TO REDUCE JUDICIAL WORKLOAD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99294" y="2701822"/>
            <a:ext cx="1524344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latin typeface="Calibri" panose="020F0502020204030204" pitchFamily="34" charset="0"/>
              </a:rPr>
              <a:t>DOING BUSINESS</a:t>
            </a: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TOP20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83164" y="3968758"/>
            <a:ext cx="1775599" cy="95410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AA3F3C"/>
                </a:solidFill>
                <a:latin typeface="Calibri" panose="020F0502020204030204" pitchFamily="34" charset="0"/>
              </a:rPr>
              <a:t>INTERNATIONAL ASSESSMENT OF THE JUDICIAL SYSTEM OF LATVIA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91841" y="2708309"/>
            <a:ext cx="1398926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JUDGES’ SALARY SYSTEM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835164" y="2697556"/>
            <a:ext cx="1548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JUDICIAL SPECIALIZATION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425698" y="1601361"/>
            <a:ext cx="1660546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LINES OF ACTION LAID DOWN IN THE GUIDELINES FOR INSOLVENCY POLICY DEVELOPMENT</a:t>
            </a: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2018-2020</a:t>
            </a:r>
          </a:p>
          <a:p>
            <a:pPr algn="ctr"/>
            <a:endParaRPr lang="lv-LV" sz="1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1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72EB27-AE85-4761-AC0A-13A4E48A1D99}" type="slidenum">
              <a:rPr lang="en-US" altLang="lv-LV" smtClean="0"/>
              <a:pPr/>
              <a:t>9</a:t>
            </a:fld>
            <a:endParaRPr lang="en-US" altLang="lv-LV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3222643" y="411245"/>
            <a:ext cx="8562957" cy="846138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Clr>
                <a:srgbClr val="AA3F3C"/>
              </a:buClr>
            </a:pPr>
            <a:r>
              <a:rPr lang="lv-LV" sz="2000" dirty="0">
                <a:solidFill>
                  <a:srgbClr val="AA3F3C"/>
                </a:solidFill>
                <a:latin typeface="Calibri Light" panose="020F0302020204030204" pitchFamily="34" charset="0"/>
              </a:rPr>
              <a:t>STRENGTHENING THE NATIONAL ECONOMY</a:t>
            </a:r>
            <a:br>
              <a:rPr lang="lv-LV" dirty="0"/>
            </a:br>
            <a:r>
              <a:rPr lang="en-GB" sz="3100" dirty="0">
                <a:solidFill>
                  <a:srgbClr val="AA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Productive use of natural resources</a:t>
            </a:r>
            <a:endParaRPr lang="en-GB" altLang="lv-LV" sz="3100" dirty="0">
              <a:solidFill>
                <a:srgbClr val="AA3F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95" y="1964912"/>
            <a:ext cx="1440000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lv-LV" sz="1600" b="1" dirty="0">
                <a:latin typeface="Calibri Light" panose="020F0302020204030204" pitchFamily="34" charset="0"/>
              </a:rPr>
              <a:t>MAIN STEPS TAKEN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lv-LV" sz="1300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42266" y="1966767"/>
            <a:ext cx="1704671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MEASURES TO </a:t>
            </a:r>
            <a:r>
              <a:rPr lang="en-US" sz="1500" b="1" dirty="0">
                <a:latin typeface="Calibri" panose="020F0502020204030204" pitchFamily="34" charset="0"/>
              </a:rPr>
              <a:t>REDUC</a:t>
            </a:r>
            <a:r>
              <a:rPr lang="lv-LV" sz="1500" b="1" dirty="0">
                <a:latin typeface="Calibri" panose="020F0502020204030204" pitchFamily="34" charset="0"/>
              </a:rPr>
              <a:t>E</a:t>
            </a:r>
            <a:r>
              <a:rPr lang="en-US" sz="1500" b="1" dirty="0">
                <a:latin typeface="Calibri" panose="020F0502020204030204" pitchFamily="34" charset="0"/>
              </a:rPr>
              <a:t> THE EFFECT</a:t>
            </a:r>
            <a:r>
              <a:rPr lang="lv-LV" sz="1500" b="1" dirty="0">
                <a:latin typeface="Calibri" panose="020F0502020204030204" pitchFamily="34" charset="0"/>
              </a:rPr>
              <a:t>S </a:t>
            </a:r>
            <a:r>
              <a:rPr lang="en-US" sz="1500" b="1" dirty="0">
                <a:latin typeface="Calibri" panose="020F0502020204030204" pitchFamily="34" charset="0"/>
              </a:rPr>
              <a:t> OF </a:t>
            </a:r>
            <a:r>
              <a:rPr lang="lv-LV" sz="1500" b="1" dirty="0">
                <a:latin typeface="Calibri" panose="020F0502020204030204" pitchFamily="34" charset="0"/>
              </a:rPr>
              <a:t>EXCESSIVE RAINFALLS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7873" y="1974791"/>
            <a:ext cx="1705018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LATVIAN  BIOECONOMY STRATEGY 2030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6495" y="4206344"/>
            <a:ext cx="1440000" cy="1231106"/>
          </a:xfrm>
          <a:prstGeom prst="rect">
            <a:avLst/>
          </a:prstGeom>
          <a:solidFill>
            <a:srgbClr val="8B3331"/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MEASURES PLANNED IN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lv-LV" sz="13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5503" y="4160220"/>
            <a:ext cx="1654643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INFRASTRUCTURE OF SEPARATE WASTE COLLECTION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54202" y="4169176"/>
            <a:ext cx="1424998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NATIONAL ENERGY AND CLIMATE PLAN</a:t>
            </a:r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 OF LATVIA FOR 2021-2030 </a:t>
            </a:r>
          </a:p>
          <a:p>
            <a:pPr algn="ctr"/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2065535" y="2385156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Arrow: Right 13"/>
          <p:cNvSpPr/>
          <p:nvPr/>
        </p:nvSpPr>
        <p:spPr>
          <a:xfrm>
            <a:off x="2060301" y="4581024"/>
            <a:ext cx="523782" cy="390618"/>
          </a:xfrm>
          <a:prstGeom prst="rightArrow">
            <a:avLst/>
          </a:prstGeom>
          <a:solidFill>
            <a:srgbClr val="AA3F3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TextBox 14"/>
          <p:cNvSpPr txBox="1"/>
          <p:nvPr/>
        </p:nvSpPr>
        <p:spPr>
          <a:xfrm>
            <a:off x="7733256" y="4172897"/>
            <a:ext cx="2225324" cy="170816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LOW-CARBON DEVELOPMENT STRATEGY OF LATVIA 2050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LATVIAN CLIMATE CHANGE ADAPTATION STRATEGY FOR 2030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87873" y="4160220"/>
            <a:ext cx="1803574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SUSTAINABLE, EFFICIENT AND RATIONAL MANAGEMENT OF LATVIA’S FOREST RESOURCES</a:t>
            </a:r>
            <a:endParaRPr lang="lv-LV" sz="1500" b="1" dirty="0">
              <a:solidFill>
                <a:srgbClr val="AA3F3C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1447" y="1973388"/>
            <a:ext cx="190800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COMPETITIVENESS OF AGRICULTURAL HOLDINGS </a:t>
            </a:r>
          </a:p>
          <a:p>
            <a:pPr algn="ctr"/>
            <a:r>
              <a:rPr lang="lv-LV" sz="1500" b="1" dirty="0">
                <a:latin typeface="Calibri" panose="020F0502020204030204" pitchFamily="34" charset="0"/>
              </a:rPr>
              <a:t>AND FOOD COMPANIES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305080" y="1966767"/>
            <a:ext cx="148052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PARIS AGREEMENT ON CLIMATE CHANGE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98002" y="1974791"/>
            <a:ext cx="1986121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AA3F3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latin typeface="Calibri" panose="020F0502020204030204" pitchFamily="34" charset="0"/>
              </a:rPr>
              <a:t>REGULATORY FRAMEWORK FOR WASTE MANAGEMENT</a:t>
            </a:r>
          </a:p>
          <a:p>
            <a:pPr algn="ctr"/>
            <a:endParaRPr lang="lv-LV" sz="1500" b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12636" y="4171232"/>
            <a:ext cx="1772964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COMMON AGRICULTURAL POLICY 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</a:t>
            </a:r>
          </a:p>
          <a:p>
            <a:pPr algn="ctr"/>
            <a:r>
              <a:rPr lang="lv-LV" sz="1500" b="1" dirty="0">
                <a:solidFill>
                  <a:srgbClr val="AA3F3C"/>
                </a:solidFill>
                <a:latin typeface="Calibri" panose="020F0502020204030204" pitchFamily="34" charset="0"/>
              </a:rPr>
              <a:t>EU’S MULTI-ANNUAL BUDGET</a:t>
            </a:r>
          </a:p>
        </p:txBody>
      </p:sp>
    </p:spTree>
    <p:extLst>
      <p:ext uri="{BB962C8B-B14F-4D97-AF65-F5344CB8AC3E}">
        <p14:creationId xmlns:p14="http://schemas.microsoft.com/office/powerpoint/2010/main" val="679459432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4617</TotalTime>
  <Words>1774</Words>
  <Application>Microsoft Office PowerPoint</Application>
  <PresentationFormat>Widescreen</PresentationFormat>
  <Paragraphs>479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Aharoni</vt:lpstr>
      <vt:lpstr>Arial</vt:lpstr>
      <vt:lpstr>Arial Black</vt:lpstr>
      <vt:lpstr>Calibri</vt:lpstr>
      <vt:lpstr>Calibri Light</vt:lpstr>
      <vt:lpstr>Times New Roman</vt:lpstr>
      <vt:lpstr>Verdana</vt:lpstr>
      <vt:lpstr>Wingdings</vt:lpstr>
      <vt:lpstr>Wingdings 3</vt:lpstr>
      <vt:lpstr>89_Prezentacija_templateLV</vt:lpstr>
      <vt:lpstr>THE ACTIONS TAKEN AND INTENDED ACTIVITIES OF THE CABINET OF MINISTERS  </vt:lpstr>
      <vt:lpstr>ECONOMIC GROWTH IS ACCELERATING</vt:lpstr>
      <vt:lpstr>STABLE ECONOMIC GROWTH, MACROECONOMIC STABILITY IS RETAINED, HOWEVER TENSION CAN BE OBSERVED IN THE LABOUR MARKET </vt:lpstr>
      <vt:lpstr>SUSTAINABLE ECONOMIC GROWTH → INCREASE IN PRODUCTIVITY = EFFICIENT USE OF AVAILABLE RESOURCES</vt:lpstr>
      <vt:lpstr>STRENGTHENING THE NATIONAL ECONOMY INVESTMENT   </vt:lpstr>
      <vt:lpstr>STRENGTHENING THE NATIONAL ECONOMY  INNOVATION    </vt:lpstr>
      <vt:lpstr>STRENGTHENING THE NATIONAL ECONOMY HUMAN CAPITAL   </vt:lpstr>
      <vt:lpstr>STRENGTHENING THE NATIONAL ECONOMY BUSINESS ENVIRONMENT   </vt:lpstr>
      <vt:lpstr>STRENGTHENING THE NATIONAL ECONOMY Productive use of natural resources</vt:lpstr>
      <vt:lpstr>STRENGTHENING THE NATIONAL ECONOMY Energy policy</vt:lpstr>
      <vt:lpstr>STRENGTHENING THE NATIONAL ECONOMY Effective application of strategic public assets</vt:lpstr>
      <vt:lpstr>STRENGTHENING THE NATIONAL ECONOMY Tax policy, budget planning, combating the shadow economy</vt:lpstr>
      <vt:lpstr>STRENGTHENING THE NATIONAL ECONOMY Financial and Capital Market EU funds, foreign financial aid programs</vt:lpstr>
      <vt:lpstr>STRENGTHENING THE NATIONAL ECONOMY International integration and foreign policy of Latvia </vt:lpstr>
      <vt:lpstr>NATIONAL SECURITY AND NATIONAL IDENTITY</vt:lpstr>
      <vt:lpstr>IMPROVING DEMOGRAPHIC SITUATION AND SOCIAL SECURITY</vt:lpstr>
      <vt:lpstr>REFORMS IN EDUCATION AND SCIENCE</vt:lpstr>
      <vt:lpstr>REFORMS IN HEALTH CARE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Aiga Svalkovska</cp:lastModifiedBy>
  <cp:revision>428</cp:revision>
  <cp:lastPrinted>2018-02-20T06:28:46Z</cp:lastPrinted>
  <dcterms:created xsi:type="dcterms:W3CDTF">2014-11-20T14:46:47Z</dcterms:created>
  <dcterms:modified xsi:type="dcterms:W3CDTF">2018-02-20T16:52:08Z</dcterms:modified>
</cp:coreProperties>
</file>