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56" r:id="rId5"/>
    <p:sldId id="1114" r:id="rId6"/>
    <p:sldId id="1115" r:id="rId7"/>
    <p:sldId id="1116" r:id="rId8"/>
    <p:sldId id="1120" r:id="rId9"/>
    <p:sldId id="1117" r:id="rId10"/>
    <p:sldId id="1118" r:id="rId11"/>
    <p:sldId id="610" r:id="rId12"/>
    <p:sldId id="590" r:id="rId13"/>
    <p:sldId id="598" r:id="rId14"/>
    <p:sldId id="649" r:id="rId15"/>
    <p:sldId id="652" r:id="rId16"/>
    <p:sldId id="1108" r:id="rId17"/>
    <p:sldId id="1106" r:id="rId18"/>
    <p:sldId id="654" r:id="rId19"/>
    <p:sldId id="1105" r:id="rId20"/>
    <p:sldId id="1109" r:id="rId21"/>
    <p:sldId id="1110" r:id="rId22"/>
    <p:sldId id="1111" r:id="rId23"/>
    <p:sldId id="1112" r:id="rId24"/>
  </p:sldIdLst>
  <p:sldSz cx="12192000" cy="6858000"/>
  <p:notesSz cx="7023100" cy="9309100"/>
  <p:defaultTextStyle>
    <a:defPPr>
      <a:defRPr lang="lv-LV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rgejs Lukins" initials="SL" lastIdx="1" clrIdx="0">
    <p:extLst>
      <p:ext uri="{19B8F6BF-5375-455C-9EA6-DF929625EA0E}">
        <p15:presenceInfo xmlns:p15="http://schemas.microsoft.com/office/powerpoint/2012/main" userId="S::sergejs.lukins@sam.gov.lv::99b26847-bf78-4d8d-8418-c68d24e0951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A1446"/>
    <a:srgbClr val="FFC101"/>
    <a:srgbClr val="08347F"/>
    <a:srgbClr val="355464"/>
    <a:srgbClr val="3C4555"/>
    <a:srgbClr val="FF0000"/>
    <a:srgbClr val="FFFFFF"/>
    <a:srgbClr val="7F7F7F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4668CB-36A8-4D64-85AF-01DDD6E2943B}" v="113" dt="2024-06-07T07:35:44.449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652" autoAdjust="0"/>
  </p:normalViewPr>
  <p:slideViewPr>
    <p:cSldViewPr snapToGrid="0">
      <p:cViewPr varScale="1">
        <p:scale>
          <a:sx n="104" d="100"/>
          <a:sy n="104" d="100"/>
        </p:scale>
        <p:origin x="144" y="4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6353249749955385E-2"/>
          <c:y val="0.21102905633238228"/>
          <c:w val="0.9472935005000892"/>
          <c:h val="0.5881439393939393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Play!$AD$3</c:f>
              <c:strCache>
                <c:ptCount val="1"/>
                <c:pt idx="0">
                  <c:v>USA</c:v>
                </c:pt>
              </c:strCache>
            </c:strRef>
          </c:tx>
          <c:spPr>
            <a:solidFill>
              <a:srgbClr val="053D35"/>
            </a:solidFill>
            <a:ln>
              <a:noFill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Play!$B$4:$B$11</c:f>
              <c:strCach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strCache>
              <c:extLst/>
            </c:strRef>
          </c:cat>
          <c:val>
            <c:numRef>
              <c:f>Play!$AD$4:$AD$11</c:f>
              <c:numCache>
                <c:formatCode>General</c:formatCode>
                <c:ptCount val="7"/>
                <c:pt idx="0">
                  <c:v>98788</c:v>
                </c:pt>
                <c:pt idx="1">
                  <c:v>86289</c:v>
                </c:pt>
                <c:pt idx="2">
                  <c:v>76095</c:v>
                </c:pt>
                <c:pt idx="3">
                  <c:v>18788</c:v>
                </c:pt>
                <c:pt idx="4">
                  <c:v>26315</c:v>
                </c:pt>
                <c:pt idx="5">
                  <c:v>73075</c:v>
                </c:pt>
                <c:pt idx="6">
                  <c:v>91796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7361-4D14-9312-48E1A19CC4D5}"/>
            </c:ext>
          </c:extLst>
        </c:ser>
        <c:ser>
          <c:idx val="1"/>
          <c:order val="1"/>
          <c:tx>
            <c:strRef>
              <c:f>Play!$AE$3</c:f>
              <c:strCache>
                <c:ptCount val="1"/>
                <c:pt idx="0">
                  <c:v>Canada</c:v>
                </c:pt>
              </c:strCache>
            </c:strRef>
          </c:tx>
          <c:spPr>
            <a:solidFill>
              <a:srgbClr val="03A580"/>
            </a:solidFill>
            <a:ln>
              <a:noFill/>
            </a:ln>
            <a:effectLst/>
          </c:spPr>
          <c:invertIfNegative val="0"/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361-4D14-9312-48E1A19CC4D5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361-4D14-9312-48E1A19CC4D5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Play!$B$4:$B$11</c:f>
              <c:strCach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strCache>
              <c:extLst/>
            </c:strRef>
          </c:cat>
          <c:val>
            <c:numRef>
              <c:f>Play!$AE$4:$AE$11</c:f>
              <c:numCache>
                <c:formatCode>General</c:formatCode>
                <c:ptCount val="7"/>
                <c:pt idx="0">
                  <c:v>14740</c:v>
                </c:pt>
                <c:pt idx="1">
                  <c:v>17406</c:v>
                </c:pt>
                <c:pt idx="2">
                  <c:v>16415</c:v>
                </c:pt>
                <c:pt idx="3">
                  <c:v>3191</c:v>
                </c:pt>
                <c:pt idx="4">
                  <c:v>7571</c:v>
                </c:pt>
                <c:pt idx="5">
                  <c:v>18389</c:v>
                </c:pt>
                <c:pt idx="6">
                  <c:v>21104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7361-4D14-9312-48E1A19CC4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675905167"/>
        <c:axId val="374204480"/>
      </c:barChart>
      <c:lineChart>
        <c:grouping val="standard"/>
        <c:varyColors val="0"/>
        <c:ser>
          <c:idx val="2"/>
          <c:order val="2"/>
          <c:tx>
            <c:strRef>
              <c:f>Play!$AF$3</c:f>
              <c:strCache>
                <c:ptCount val="1"/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accen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Play!$B$4:$B$11</c:f>
              <c:strCach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strCache>
              <c:extLst/>
            </c:strRef>
          </c:cat>
          <c:val>
            <c:numRef>
              <c:f>Play!$AF$4:$AF$11</c:f>
              <c:numCache>
                <c:formatCode>General</c:formatCode>
                <c:ptCount val="7"/>
                <c:pt idx="0">
                  <c:v>113528</c:v>
                </c:pt>
                <c:pt idx="1">
                  <c:v>103695</c:v>
                </c:pt>
                <c:pt idx="2">
                  <c:v>92510</c:v>
                </c:pt>
                <c:pt idx="3">
                  <c:v>21979</c:v>
                </c:pt>
                <c:pt idx="4">
                  <c:v>33886</c:v>
                </c:pt>
                <c:pt idx="5">
                  <c:v>91464</c:v>
                </c:pt>
                <c:pt idx="6">
                  <c:v>112900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7361-4D14-9312-48E1A19CC4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5905167"/>
        <c:axId val="374204480"/>
      </c:lineChart>
      <c:catAx>
        <c:axId val="16759051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lv-LV"/>
          </a:p>
        </c:txPr>
        <c:crossAx val="374204480"/>
        <c:crosses val="autoZero"/>
        <c:auto val="1"/>
        <c:lblAlgn val="ctr"/>
        <c:lblOffset val="100"/>
        <c:noMultiLvlLbl val="0"/>
      </c:catAx>
      <c:valAx>
        <c:axId val="3742044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75905167"/>
        <c:crosses val="autoZero"/>
        <c:crossBetween val="between"/>
        <c:dispUnits>
          <c:builtInUnit val="thousand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lv-LV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560080128205125"/>
          <c:y val="0.87829318181818183"/>
          <c:w val="0.41004823717948718"/>
          <c:h val="5.11512626262626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accent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lv-L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lv-LV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15AEDDF-92D8-48E2-A50D-AB1313D866B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3A42E7-47AF-41BA-AA16-EB78162F30B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E7FDC82-378B-42C2-911C-387E19C0F0AC}" type="datetimeFigureOut">
              <a:rPr lang="lv-LV" altLang="lv-LV"/>
              <a:pPr>
                <a:defRPr/>
              </a:pPr>
              <a:t>05.06.2024</a:t>
            </a:fld>
            <a:endParaRPr lang="lv-LV" alt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F9ED70-185F-44D6-ADEF-38AB487CABD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61399D-7736-4B52-9003-F67BCFD6621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60E0481-3D26-4C7E-962B-D4097E5CC1CE}" type="slidenum">
              <a:rPr lang="lv-LV" altLang="lv-LV"/>
              <a:pPr>
                <a:defRPr/>
              </a:pPr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73DB334-5A02-4A11-A32A-D16A4E48194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48FBC3-3608-488C-AB50-203A429CE6D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FC3CCF7-A18A-4E3D-99F4-7059A5A1209E}" type="datetimeFigureOut">
              <a:rPr lang="lv-LV" altLang="lv-LV"/>
              <a:pPr>
                <a:defRPr/>
              </a:pPr>
              <a:t>05.06.2024</a:t>
            </a:fld>
            <a:endParaRPr lang="lv-LV" altLang="lv-LV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AEAC071-3E6E-4EBE-BD4D-58649CEF5F5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pPr lvl="0"/>
            <a:endParaRPr lang="lv-LV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4C61428-EB03-487B-8D27-1E8318847F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21188"/>
            <a:ext cx="5619750" cy="4189412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lv-LV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A67307-26E8-414D-9F40-5A949F1E80B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ED062A-4AED-4B86-9D5C-4F3DC85B6A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4603D43-0CFD-47E0-8AD6-CEB3C85E169A}" type="slidenum">
              <a:rPr lang="lv-LV" altLang="lv-LV"/>
              <a:pPr>
                <a:defRPr/>
              </a:pPr>
              <a:t>‹#›</a:t>
            </a:fld>
            <a:endParaRPr lang="lv-LV" alt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603D43-0CFD-47E0-8AD6-CEB3C85E169A}" type="slidenum">
              <a:rPr lang="lv-LV" altLang="lv-LV" smtClean="0"/>
              <a:pPr>
                <a:defRPr/>
              </a:pPr>
              <a:t>2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6976109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603D43-0CFD-47E0-8AD6-CEB3C85E169A}" type="slidenum">
              <a:rPr lang="lv-LV" altLang="lv-LV" smtClean="0"/>
              <a:pPr>
                <a:defRPr/>
              </a:pPr>
              <a:t>16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1511954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603D43-0CFD-47E0-8AD6-CEB3C85E169A}" type="slidenum">
              <a:rPr lang="lv-LV" altLang="lv-LV" smtClean="0"/>
              <a:pPr>
                <a:defRPr/>
              </a:pPr>
              <a:t>17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26721072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603D43-0CFD-47E0-8AD6-CEB3C85E169A}" type="slidenum">
              <a:rPr lang="lv-LV" altLang="lv-LV" smtClean="0"/>
              <a:pPr>
                <a:defRPr/>
              </a:pPr>
              <a:t>18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36255654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603D43-0CFD-47E0-8AD6-CEB3C85E169A}" type="slidenum">
              <a:rPr lang="lv-LV" altLang="lv-LV" smtClean="0"/>
              <a:pPr>
                <a:defRPr/>
              </a:pPr>
              <a:t>19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19005959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603D43-0CFD-47E0-8AD6-CEB3C85E169A}" type="slidenum">
              <a:rPr lang="lv-LV" altLang="lv-LV" smtClean="0"/>
              <a:pPr>
                <a:defRPr/>
              </a:pPr>
              <a:t>20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843868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603D43-0CFD-47E0-8AD6-CEB3C85E169A}" type="slidenum">
              <a:rPr lang="lv-LV" altLang="lv-LV" smtClean="0"/>
              <a:pPr>
                <a:defRPr/>
              </a:pPr>
              <a:t>3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4145955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A681"/>
              </a:solidFill>
              <a:effectLst/>
              <a:uLnTx/>
              <a:uFillTx/>
              <a:latin typeface="Arial" panose="020B0604020202020204"/>
              <a:ea typeface="+mn-ea"/>
            </a:endParaRPr>
          </a:p>
          <a:p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RIX Riga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Airport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meeting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airlines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inviting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carriers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fly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to Riga on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regular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basis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York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on top of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unserved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destinations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Riga! </a:t>
            </a:r>
          </a:p>
          <a:p>
            <a:endParaRPr lang="lv-LV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passenger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cargo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demand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risk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investment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airlines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aircraft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type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airline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cooperation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needed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secure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connectivity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lv-LV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business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case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survey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of AMCHAM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members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planned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June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identify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potential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commitment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business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community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603D43-0CFD-47E0-8AD6-CEB3C85E169A}" type="slidenum">
              <a:rPr lang="lv-LV" altLang="lv-LV" smtClean="0"/>
              <a:pPr>
                <a:defRPr/>
              </a:pPr>
              <a:t>4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2915953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A681"/>
              </a:solidFill>
              <a:effectLst/>
              <a:uLnTx/>
              <a:uFillTx/>
              <a:latin typeface="Arial" panose="020B0604020202020204"/>
              <a:ea typeface="+mn-ea"/>
            </a:endParaRPr>
          </a:p>
          <a:p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RIX Riga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Airport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meeting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airlines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inviting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carriers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fly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to Riga on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regular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basis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York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on top of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unserved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destinations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Riga! </a:t>
            </a:r>
          </a:p>
          <a:p>
            <a:endParaRPr lang="lv-LV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passenger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cargo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demand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risk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investment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airlines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aircraft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type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airline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cooperation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needed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secure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connectivity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lv-LV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business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case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survey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of AMCHAM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members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planned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June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identify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potential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commitment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business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community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603D43-0CFD-47E0-8AD6-CEB3C85E169A}" type="slidenum">
              <a:rPr lang="lv-LV" altLang="lv-LV" smtClean="0"/>
              <a:pPr>
                <a:defRPr/>
              </a:pPr>
              <a:t>5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404439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A681"/>
              </a:solidFill>
              <a:effectLst/>
              <a:uLnTx/>
              <a:uFillTx/>
              <a:latin typeface="Arial" panose="020B0604020202020204"/>
              <a:ea typeface="+mn-ea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603D43-0CFD-47E0-8AD6-CEB3C85E169A}" type="slidenum">
              <a:rPr lang="lv-LV" altLang="lv-LV" smtClean="0"/>
              <a:pPr>
                <a:defRPr/>
              </a:pPr>
              <a:t>6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14935802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A681"/>
              </a:solidFill>
              <a:effectLst/>
              <a:uLnTx/>
              <a:uFillTx/>
              <a:latin typeface="Arial" panose="020B0604020202020204"/>
              <a:ea typeface="+mn-ea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603D43-0CFD-47E0-8AD6-CEB3C85E169A}" type="slidenum">
              <a:rPr lang="lv-LV" altLang="lv-LV" smtClean="0"/>
              <a:pPr>
                <a:defRPr/>
              </a:pPr>
              <a:t>7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837352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71D9E988-6463-423C-9012-52A626B297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78986DFA-1167-4A43-83DF-AC4DA62D2F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lv-LV" altLang="lv-LV"/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62BA8C73-C6D4-4A83-8019-9726CF93CB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F59577D9-F047-441E-BE5F-8E58C82D13E4}" type="slidenum">
              <a:rPr lang="lv-LV" altLang="lv-LV" smtClean="0"/>
              <a:pPr/>
              <a:t>8</a:t>
            </a:fld>
            <a:endParaRPr lang="lv-LV" altLang="lv-LV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4B23B6D3-7C51-4F8D-B016-F7EB2AAC21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9D8C81A1-641B-4A94-937F-468DAF98E9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lv-LV" altLang="lv-LV"/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50F119BD-001B-4D6B-9CB2-0599134055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BD875744-B44A-4D3E-AA9A-4EE6F54C5F6E}" type="slidenum">
              <a:rPr lang="lv-LV" altLang="lv-LV" smtClean="0"/>
              <a:pPr/>
              <a:t>10</a:t>
            </a:fld>
            <a:endParaRPr lang="lv-LV" altLang="lv-LV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603D43-0CFD-47E0-8AD6-CEB3C85E169A}" type="slidenum">
              <a:rPr lang="lv-LV" altLang="lv-LV" smtClean="0"/>
              <a:pPr>
                <a:defRPr/>
              </a:pPr>
              <a:t>12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4122084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CDCF3C-CE06-460C-B9D9-7C2722D6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E3471-407B-4EE6-9D05-DB5F92A11ADA}" type="datetimeFigureOut">
              <a:rPr lang="lv-LV" altLang="lv-LV"/>
              <a:pPr>
                <a:defRPr/>
              </a:pPr>
              <a:t>05.06.2024</a:t>
            </a:fld>
            <a:endParaRPr lang="lv-LV" alt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D1FDF9-EDAA-4567-B11C-6204221F5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457C0-B71E-4464-9359-70C804F83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47722-DA5B-4308-90D4-61EA2E0E837C}" type="slidenum">
              <a:rPr lang="lv-LV" altLang="lv-LV"/>
              <a:pPr>
                <a:defRPr/>
              </a:pPr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723392945"/>
      </p:ext>
    </p:extLst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CFA77-1401-40E5-AD1E-15BCB3BBE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B7E51-37AA-4E2A-A09D-3B87E7AC8D56}" type="datetimeFigureOut">
              <a:rPr lang="lv-LV" altLang="lv-LV"/>
              <a:pPr>
                <a:defRPr/>
              </a:pPr>
              <a:t>05.06.2024</a:t>
            </a:fld>
            <a:endParaRPr lang="lv-LV" alt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FF015-168E-4807-A8E3-B0031B28E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5777A1-D32D-42ED-AE7F-6987BBB53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5B087-12FD-4723-A7B0-803BE87333C7}" type="slidenum">
              <a:rPr lang="lv-LV" altLang="lv-LV"/>
              <a:pPr>
                <a:defRPr/>
              </a:pPr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4173432997"/>
      </p:ext>
    </p:extLst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7E1F3-B3B4-4140-AF11-40F0D04C0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E1863-275F-4894-A02B-5E9D4BCCDCD3}" type="datetimeFigureOut">
              <a:rPr lang="lv-LV" altLang="lv-LV"/>
              <a:pPr>
                <a:defRPr/>
              </a:pPr>
              <a:t>05.06.2024</a:t>
            </a:fld>
            <a:endParaRPr lang="lv-LV" alt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AB9E02-AB89-425E-83D6-C589FF96C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DC512-40A1-44CC-BF34-DC74E83A0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039DE-A03D-4190-B915-A255C94E6842}" type="slidenum">
              <a:rPr lang="lv-LV" altLang="lv-LV"/>
              <a:pPr>
                <a:defRPr/>
              </a:pPr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1459117393"/>
      </p:ext>
    </p:extLst>
  </p:cSld>
  <p:clrMapOvr>
    <a:masterClrMapping/>
  </p:clrMapOvr>
  <p:transition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6A93728-20E3-A14A-AEF1-F72AD4D05E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755" y="3"/>
            <a:ext cx="3316491" cy="3657597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F7532285-D0F2-4A4C-890D-C7226BC9C0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1467"/>
            <a:ext cx="12192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56B1AD4-C79B-234F-BBE1-B24B6C038225}"/>
              </a:ext>
            </a:extLst>
          </p:cNvPr>
          <p:cNvSpPr txBox="1">
            <a:spLocks/>
          </p:cNvSpPr>
          <p:nvPr userDrawn="1"/>
        </p:nvSpPr>
        <p:spPr>
          <a:xfrm>
            <a:off x="914403" y="4724405"/>
            <a:ext cx="10363200" cy="1036639"/>
          </a:xfrm>
          <a:prstGeom prst="rect">
            <a:avLst/>
          </a:prstGeom>
        </p:spPr>
        <p:txBody>
          <a:bodyPr lIns="125276" tIns="62640" rIns="125276" bIns="62640">
            <a:normAutofit/>
          </a:bodyPr>
          <a:lstStyle>
            <a:lvl1pPr algn="l" defTabSz="939575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lv-LV" sz="1868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14403" y="3505202"/>
            <a:ext cx="10363200" cy="960443"/>
          </a:xfrm>
        </p:spPr>
        <p:txBody>
          <a:bodyPr anchor="t">
            <a:normAutofit/>
          </a:bodyPr>
          <a:lstStyle>
            <a:lvl1pPr algn="ctr">
              <a:defRPr sz="3733" b="1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914403" y="4724400"/>
            <a:ext cx="103632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6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914403" y="5761039"/>
            <a:ext cx="10363200" cy="63976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328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E2123-7CB5-4A09-BD87-8AE0C40EA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349EF-DB1C-4653-977D-25B434D8CABB}" type="datetimeFigureOut">
              <a:rPr lang="lv-LV" altLang="lv-LV"/>
              <a:pPr>
                <a:defRPr/>
              </a:pPr>
              <a:t>05.06.2024</a:t>
            </a:fld>
            <a:endParaRPr lang="lv-LV" alt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DBB2A-573C-4D05-A83D-96BE1BE45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5D4F7-97CD-4A6B-BDFB-53D6F5927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5F8BC-6D31-4927-9B65-8204FF3722DB}" type="slidenum">
              <a:rPr lang="lv-LV" altLang="lv-LV"/>
              <a:pPr>
                <a:defRPr/>
              </a:pPr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3268773682"/>
      </p:ext>
    </p:extLst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A86DC1-71C7-452D-A2C7-DEE9E7805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512CB-9556-48D9-9767-E028D7F2E23A}" type="datetimeFigureOut">
              <a:rPr lang="lv-LV" altLang="lv-LV"/>
              <a:pPr>
                <a:defRPr/>
              </a:pPr>
              <a:t>05.06.2024</a:t>
            </a:fld>
            <a:endParaRPr lang="lv-LV" alt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A8F99-8FF8-4026-860D-8FFD4793E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69394-AD41-43B3-A894-204724AF3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8F852-1564-4C1F-874F-46E1596F77D4}" type="slidenum">
              <a:rPr lang="lv-LV" altLang="lv-LV"/>
              <a:pPr>
                <a:defRPr/>
              </a:pPr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2856849433"/>
      </p:ext>
    </p:extLst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C03BAED-7C06-4EE3-BC99-53A879137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2CEA0-6DB4-4C94-90D2-8EB1A6C95CBC}" type="datetimeFigureOut">
              <a:rPr lang="lv-LV" altLang="lv-LV"/>
              <a:pPr>
                <a:defRPr/>
              </a:pPr>
              <a:t>05.06.2024</a:t>
            </a:fld>
            <a:endParaRPr lang="lv-LV" altLang="lv-LV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B297C7D-16FF-4F2A-9626-6BF15C696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8CE365C-A47F-4F52-96C5-1F60BBDF2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DCC59-4038-4428-8B05-03D33D5941E8}" type="slidenum">
              <a:rPr lang="lv-LV" altLang="lv-LV"/>
              <a:pPr>
                <a:defRPr/>
              </a:pPr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3656833723"/>
      </p:ext>
    </p:extLst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09B4211-B03D-46D8-A75A-A8526E33F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14346-A443-4476-AF9D-3D9C92793623}" type="datetimeFigureOut">
              <a:rPr lang="lv-LV" altLang="lv-LV"/>
              <a:pPr>
                <a:defRPr/>
              </a:pPr>
              <a:t>05.06.2024</a:t>
            </a:fld>
            <a:endParaRPr lang="lv-LV" altLang="lv-LV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26DAF40-C903-4BC3-A1FA-783B1277D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BF383B2-8BE3-45C7-A69D-3823A3EF2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40F09-4DC0-491A-8E38-14087005EB78}" type="slidenum">
              <a:rPr lang="lv-LV" altLang="lv-LV"/>
              <a:pPr>
                <a:defRPr/>
              </a:pPr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57330329"/>
      </p:ext>
    </p:extLst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019BE8F-F870-45D5-8AA4-6D6AE2550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30DAB-0AE6-4FFB-98CC-C98AF08ADC2B}" type="datetimeFigureOut">
              <a:rPr lang="lv-LV" altLang="lv-LV"/>
              <a:pPr>
                <a:defRPr/>
              </a:pPr>
              <a:t>05.06.2024</a:t>
            </a:fld>
            <a:endParaRPr lang="lv-LV" altLang="lv-LV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4863778-4D7B-48CA-B8FB-C900B1ADC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E1081B5-A62A-4125-9F73-3EF016BBD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82D88-5144-4D51-BA2D-47E55CA6B6EA}" type="slidenum">
              <a:rPr lang="lv-LV" altLang="lv-LV"/>
              <a:pPr>
                <a:defRPr/>
              </a:pPr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1473948043"/>
      </p:ext>
    </p:extLst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403308D-2F4C-48DE-A6CB-92E385F60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0362D-8AA5-4B14-B26A-8DF91BF3112F}" type="datetimeFigureOut">
              <a:rPr lang="lv-LV" altLang="lv-LV"/>
              <a:pPr>
                <a:defRPr/>
              </a:pPr>
              <a:t>05.06.2024</a:t>
            </a:fld>
            <a:endParaRPr lang="lv-LV" altLang="lv-LV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4B795BA-6365-4EB9-AB0B-B4AFFBE84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BB07A68-B3EF-4EE8-9970-08B18560A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6F6E0-F048-4B14-9DF4-146C7976D506}" type="slidenum">
              <a:rPr lang="lv-LV" altLang="lv-LV"/>
              <a:pPr>
                <a:defRPr/>
              </a:pPr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3401781905"/>
      </p:ext>
    </p:extLst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1A8029C-6B38-4F07-9EF3-4A47D82FB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D7DA3-DD5A-48DF-8B4D-EB2C6DEDDEE0}" type="datetimeFigureOut">
              <a:rPr lang="lv-LV" altLang="lv-LV"/>
              <a:pPr>
                <a:defRPr/>
              </a:pPr>
              <a:t>05.06.2024</a:t>
            </a:fld>
            <a:endParaRPr lang="lv-LV" altLang="lv-LV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987A4A3-6D39-48E1-B5FB-9E02C8207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C7473A1-0A34-46C0-BE40-3739E2F3D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54A0D-F1FA-419A-9AD2-98C450D6A7D3}" type="slidenum">
              <a:rPr lang="lv-LV" altLang="lv-LV"/>
              <a:pPr>
                <a:defRPr/>
              </a:pPr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1503695311"/>
      </p:ext>
    </p:extLst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lv-LV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FCC1388-1E86-4BE4-AAE4-8B7708349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17A11-830B-4156-8E44-932075D4096B}" type="datetimeFigureOut">
              <a:rPr lang="lv-LV" altLang="lv-LV"/>
              <a:pPr>
                <a:defRPr/>
              </a:pPr>
              <a:t>05.06.2024</a:t>
            </a:fld>
            <a:endParaRPr lang="lv-LV" altLang="lv-LV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EAA85B2-FA8D-4422-A0B9-A32819F8C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89ACE7D-32BA-45E9-AEC6-FD57CD7D4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D0E05-9A95-44C6-B3CA-3F4C933604EC}" type="slidenum">
              <a:rPr lang="lv-LV" altLang="lv-LV"/>
              <a:pPr>
                <a:defRPr/>
              </a:pPr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2462479415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33810FB-5762-4E6A-84A6-EEF55F35F0A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v-LV"/>
              <a:t>Click to edit Master title style</a:t>
            </a:r>
            <a:endParaRPr lang="lv-LV" altLang="lv-LV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0E2FD6A-94A9-4D2E-A8F4-573D1512E88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v-LV"/>
              <a:t>Click to edit Master text styles</a:t>
            </a:r>
          </a:p>
          <a:p>
            <a:pPr lvl="1"/>
            <a:r>
              <a:rPr lang="en-US" altLang="lv-LV"/>
              <a:t>Second level</a:t>
            </a:r>
          </a:p>
          <a:p>
            <a:pPr lvl="2"/>
            <a:r>
              <a:rPr lang="en-US" altLang="lv-LV"/>
              <a:t>Third level</a:t>
            </a:r>
          </a:p>
          <a:p>
            <a:pPr lvl="3"/>
            <a:r>
              <a:rPr lang="en-US" altLang="lv-LV"/>
              <a:t>Fourth level</a:t>
            </a:r>
          </a:p>
          <a:p>
            <a:pPr lvl="4"/>
            <a:r>
              <a:rPr lang="en-US" altLang="lv-LV"/>
              <a:t>Fifth level</a:t>
            </a:r>
            <a:endParaRPr lang="lv-LV" alt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CD2520-6616-48D4-962E-3B0DAA1DA8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D698DB1-852F-431E-A2BF-9E10FEF86EC6}" type="datetimeFigureOut">
              <a:rPr lang="lv-LV" altLang="lv-LV"/>
              <a:pPr>
                <a:defRPr/>
              </a:pPr>
              <a:t>05.06.2024</a:t>
            </a:fld>
            <a:endParaRPr lang="lv-LV" alt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2CED5-38DD-4E47-9A2F-3279FF8B47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3BC5A-EDDD-4B04-BF64-AD73136FB3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F99607-BF35-4A22-B92A-14E2C359E33E}" type="slidenum">
              <a:rPr lang="lv-LV" altLang="lv-LV"/>
              <a:pPr>
                <a:defRPr/>
              </a:pPr>
              <a:t>‹#›</a:t>
            </a:fld>
            <a:endParaRPr lang="lv-LV" alt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jpe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jp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B92FA2B8-E482-7D4A-AE96-CE7AA3154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124208"/>
            <a:ext cx="10363200" cy="1280585"/>
          </a:xfrm>
        </p:spPr>
        <p:txBody>
          <a:bodyPr>
            <a:normAutofit fontScale="90000"/>
          </a:bodyPr>
          <a:lstStyle/>
          <a:p>
            <a:r>
              <a:rPr lang="en-US" altLang="lv-LV" dirty="0">
                <a:solidFill>
                  <a:srgbClr val="355464"/>
                </a:solidFill>
                <a:ea typeface="MS PGothic" panose="020B0600070205080204" pitchFamily="34" charset="-128"/>
              </a:rPr>
              <a:t>West</a:t>
            </a:r>
            <a:r>
              <a:rPr lang="lv-LV" altLang="lv-LV" dirty="0">
                <a:solidFill>
                  <a:srgbClr val="355464"/>
                </a:solidFill>
                <a:ea typeface="MS PGothic" panose="020B0600070205080204" pitchFamily="34" charset="-128"/>
              </a:rPr>
              <a:t>b</a:t>
            </a:r>
            <a:r>
              <a:rPr lang="en-US" altLang="lv-LV" dirty="0" err="1">
                <a:solidFill>
                  <a:srgbClr val="355464"/>
                </a:solidFill>
                <a:ea typeface="MS PGothic" panose="020B0600070205080204" pitchFamily="34" charset="-128"/>
              </a:rPr>
              <a:t>ound</a:t>
            </a:r>
            <a:r>
              <a:rPr lang="en-US" altLang="lv-LV" dirty="0">
                <a:solidFill>
                  <a:srgbClr val="355464"/>
                </a:solidFill>
                <a:ea typeface="MS PGothic" panose="020B0600070205080204" pitchFamily="34" charset="-128"/>
              </a:rPr>
              <a:t>: Latvia's Strategic Shift in Economy, Logistics, and Transport</a:t>
            </a:r>
            <a:br>
              <a:rPr lang="en-US" altLang="lv-LV" dirty="0">
                <a:solidFill>
                  <a:srgbClr val="355464"/>
                </a:solidFill>
                <a:ea typeface="MS PGothic" panose="020B0600070205080204" pitchFamily="34" charset="-128"/>
              </a:rPr>
            </a:br>
            <a:endParaRPr lang="lv-LV" altLang="lv-LV" dirty="0">
              <a:solidFill>
                <a:srgbClr val="355464"/>
              </a:solidFill>
              <a:ea typeface="MS PGothic" panose="020B0600070205080204" pitchFamily="34" charset="-128"/>
            </a:endParaRPr>
          </a:p>
        </p:txBody>
      </p:sp>
      <p:sp>
        <p:nvSpPr>
          <p:cNvPr id="12291" name="Text Placeholder 2">
            <a:extLst>
              <a:ext uri="{FF2B5EF4-FFF2-40B4-BE49-F238E27FC236}">
                <a16:creationId xmlns:a16="http://schemas.microsoft.com/office/drawing/2014/main" id="{7587A947-E7E5-C844-9A5C-0914A765C5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lv-LV" altLang="lv-LV" dirty="0">
                <a:solidFill>
                  <a:srgbClr val="355464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Kaspars </a:t>
            </a:r>
            <a:r>
              <a:rPr lang="lv-LV" altLang="lv-LV" dirty="0" err="1">
                <a:solidFill>
                  <a:srgbClr val="355464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Briškens</a:t>
            </a:r>
            <a:br>
              <a:rPr lang="lv-LV" altLang="lv-LV" dirty="0">
                <a:solidFill>
                  <a:srgbClr val="355464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</a:br>
            <a:r>
              <a:rPr lang="en-US" sz="1467" dirty="0">
                <a:solidFill>
                  <a:srgbClr val="355464"/>
                </a:solidFill>
                <a:ea typeface="MS PGothic" panose="020B0600070205080204" pitchFamily="34" charset="-128"/>
              </a:rPr>
              <a:t>Minister of Transport of the Republic of Latvia</a:t>
            </a:r>
            <a:endParaRPr lang="lv-LV" altLang="lv-LV" dirty="0">
              <a:solidFill>
                <a:srgbClr val="355464"/>
              </a:solidFill>
              <a:ea typeface="MS PGothic" panose="020B0600070205080204" pitchFamily="34" charset="-128"/>
            </a:endParaRPr>
          </a:p>
        </p:txBody>
      </p:sp>
      <p:sp>
        <p:nvSpPr>
          <p:cNvPr id="12292" name="Text Placeholder 3">
            <a:extLst>
              <a:ext uri="{FF2B5EF4-FFF2-40B4-BE49-F238E27FC236}">
                <a16:creationId xmlns:a16="http://schemas.microsoft.com/office/drawing/2014/main" id="{43F29DAE-EF92-1540-AC44-FC7FCB6DF7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lv-LV" altLang="lv-LV" dirty="0">
                <a:solidFill>
                  <a:srgbClr val="355464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American </a:t>
            </a:r>
            <a:r>
              <a:rPr lang="lv-LV" altLang="lv-LV" dirty="0" err="1">
                <a:solidFill>
                  <a:srgbClr val="355464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Chamber</a:t>
            </a:r>
            <a:r>
              <a:rPr lang="lv-LV" altLang="lv-LV" dirty="0">
                <a:solidFill>
                  <a:srgbClr val="355464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 </a:t>
            </a:r>
            <a:r>
              <a:rPr lang="lv-LV" altLang="lv-LV" dirty="0" err="1">
                <a:solidFill>
                  <a:srgbClr val="355464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of</a:t>
            </a:r>
            <a:r>
              <a:rPr lang="lv-LV" altLang="lv-LV" dirty="0">
                <a:solidFill>
                  <a:srgbClr val="355464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 </a:t>
            </a:r>
            <a:r>
              <a:rPr lang="lv-LV" altLang="lv-LV" dirty="0" err="1">
                <a:solidFill>
                  <a:srgbClr val="355464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Commerce</a:t>
            </a:r>
            <a:r>
              <a:rPr lang="lv-LV" altLang="lv-LV" dirty="0">
                <a:solidFill>
                  <a:srgbClr val="355464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 </a:t>
            </a:r>
            <a:r>
              <a:rPr lang="lv-LV" altLang="lv-LV" dirty="0" err="1">
                <a:solidFill>
                  <a:srgbClr val="355464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in</a:t>
            </a:r>
            <a:r>
              <a:rPr lang="lv-LV" altLang="lv-LV" dirty="0">
                <a:solidFill>
                  <a:srgbClr val="355464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 Latvia, 7th </a:t>
            </a:r>
            <a:r>
              <a:rPr lang="lv-LV" altLang="lv-LV" dirty="0" err="1">
                <a:solidFill>
                  <a:srgbClr val="355464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June</a:t>
            </a:r>
            <a:r>
              <a:rPr lang="lv-LV" altLang="lv-LV" dirty="0">
                <a:solidFill>
                  <a:srgbClr val="355464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 2024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>
            <a:extLst>
              <a:ext uri="{FF2B5EF4-FFF2-40B4-BE49-F238E27FC236}">
                <a16:creationId xmlns:a16="http://schemas.microsoft.com/office/drawing/2014/main" id="{013EC71C-12B0-48C9-9F17-10760EFE9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0"/>
            <a:ext cx="7615238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5BB6E5C-0050-4A95-BE87-3E3D0EB7D447}"/>
              </a:ext>
            </a:extLst>
          </p:cNvPr>
          <p:cNvSpPr/>
          <p:nvPr/>
        </p:nvSpPr>
        <p:spPr>
          <a:xfrm>
            <a:off x="0" y="0"/>
            <a:ext cx="4673600" cy="6858000"/>
          </a:xfrm>
          <a:prstGeom prst="rect">
            <a:avLst/>
          </a:prstGeom>
          <a:solidFill>
            <a:schemeClr val="bg1">
              <a:lumMod val="65000"/>
              <a:alpha val="52941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556" name="TextBox 6">
            <a:extLst>
              <a:ext uri="{FF2B5EF4-FFF2-40B4-BE49-F238E27FC236}">
                <a16:creationId xmlns:a16="http://schemas.microsoft.com/office/drawing/2014/main" id="{4A4A0C68-4D10-4077-9D30-64BF06CDC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4673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lv-LV" altLang="lv-LV" sz="2400" b="1" dirty="0">
                <a:latin typeface="Helvetica" panose="020B0604020202020204" pitchFamily="34" charset="0"/>
              </a:rPr>
              <a:t>LOGISTICS IN PORTS AND TERMINALS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en-US" altLang="lv-LV" sz="2400" b="1" dirty="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6FBB212D-6F87-46F2-B0D3-0C9C128F5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875" y="992188"/>
            <a:ext cx="4424363" cy="46597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en-US" altLang="lv-LV" sz="2000" b="1" dirty="0">
                <a:latin typeface="Helvetica" panose="020B0604020202020204" pitchFamily="34" charset="0"/>
              </a:rPr>
              <a:t>TRANSSHIPMENT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None/>
              <a:defRPr/>
            </a:pPr>
            <a:endParaRPr lang="lv-LV" altLang="lv-LV" sz="2000" b="1" dirty="0">
              <a:latin typeface="Helvetica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lv-LV" altLang="lv-LV" sz="2000" b="1" dirty="0">
                <a:latin typeface="Helvetica" panose="020B0604020202020204" pitchFamily="34" charset="0"/>
              </a:rPr>
              <a:t>YEAR-ROUND EASY NAVIGATION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None/>
              <a:defRPr/>
            </a:pPr>
            <a:endParaRPr lang="lv-LV" altLang="lv-LV" sz="800" b="1" dirty="0">
              <a:latin typeface="Helvetica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lv-LV" altLang="lv-LV" sz="2000" b="1" dirty="0">
                <a:latin typeface="Helvetica" panose="020B0604020202020204" pitchFamily="34" charset="0"/>
              </a:rPr>
              <a:t>COLD STORAGE WAREHOUSE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endParaRPr lang="lv-LV" altLang="lv-LV" sz="800" b="1" dirty="0">
              <a:latin typeface="Helvetica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lv-LV" altLang="lv-LV" sz="2000" b="1" dirty="0">
                <a:latin typeface="Helvetica" panose="020B0604020202020204" pitchFamily="34" charset="0"/>
              </a:rPr>
              <a:t>DIRECT RAIL-ROAD ACCESS TO THE TERMINALS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endParaRPr lang="lv-LV" altLang="lv-LV" sz="800" b="1" dirty="0">
              <a:latin typeface="Helvetica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lv-LV" altLang="lv-LV" sz="2000" b="1" dirty="0">
                <a:latin typeface="Helvetica" panose="020B0604020202020204" pitchFamily="34" charset="0"/>
              </a:rPr>
              <a:t>EXCELLENT RAILWAY CONNECTIONS TO CENTRAL ASIA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None/>
              <a:defRPr/>
            </a:pPr>
            <a:endParaRPr lang="lv-LV" altLang="lv-LV" sz="800" b="1" dirty="0">
              <a:latin typeface="Helvetica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lv-LV" altLang="lv-LV" sz="2000" b="1" dirty="0">
                <a:latin typeface="Helvetica" panose="020B0604020202020204" pitchFamily="34" charset="0"/>
              </a:rPr>
              <a:t>FREEPORT STATUS AND VALUE ADDING POSSIBILITIES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EE23B4-AAD3-4F18-BBCC-5381AAA9A2DB}"/>
              </a:ext>
            </a:extLst>
          </p:cNvPr>
          <p:cNvSpPr/>
          <p:nvPr/>
        </p:nvSpPr>
        <p:spPr>
          <a:xfrm>
            <a:off x="-14288" y="4960938"/>
            <a:ext cx="4673601" cy="714375"/>
          </a:xfrm>
          <a:prstGeom prst="rect">
            <a:avLst/>
          </a:prstGeom>
          <a:solidFill>
            <a:srgbClr val="8900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lv-LV" b="1">
                <a:latin typeface="Helvetica" panose="020B0604020202020204" pitchFamily="34" charset="0"/>
                <a:cs typeface="Helvetica" panose="020B0604020202020204" pitchFamily="34" charset="0"/>
              </a:rPr>
              <a:t>SUBSTANTIAL TAX REDUCTIONS UP TO 55 OF INVESTMENTS MADE</a:t>
            </a:r>
            <a:endParaRPr lang="en-US" b="1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E84E0F-77E6-4CD7-B611-03AC1025B6A6}"/>
              </a:ext>
            </a:extLst>
          </p:cNvPr>
          <p:cNvCxnSpPr>
            <a:cxnSpLocks/>
          </p:cNvCxnSpPr>
          <p:nvPr/>
        </p:nvCxnSpPr>
        <p:spPr>
          <a:xfrm>
            <a:off x="14288" y="836613"/>
            <a:ext cx="464502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D109DDD-7241-4423-A230-39FAC012D1ED}"/>
              </a:ext>
            </a:extLst>
          </p:cNvPr>
          <p:cNvSpPr txBox="1">
            <a:spLocks/>
          </p:cNvSpPr>
          <p:nvPr/>
        </p:nvSpPr>
        <p:spPr bwMode="auto">
          <a:xfrm>
            <a:off x="-14114" y="5692205"/>
            <a:ext cx="1820122" cy="36004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  <p:txBody>
          <a:bodyPr lIns="93957" tIns="46979" rIns="93957" bIns="46979"/>
          <a:lstStyle>
            <a:lvl1pPr marL="0" indent="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62000" indent="-29210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defRPr>
            </a:lvl2pPr>
            <a:lvl3pPr marL="11731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defRPr>
            </a:lvl3pPr>
            <a:lvl4pPr marL="16430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defRPr>
            </a:lvl4pPr>
            <a:lvl5pPr marL="21129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defRPr>
            </a:lvl5pPr>
            <a:lvl6pPr marL="2583835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62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41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97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lv-LV" altLang="lv-LV" sz="1600" u="sng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DIRECT TAXES: 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BEF98A9-B644-4669-BE08-0D0D8E0A31CA}"/>
              </a:ext>
            </a:extLst>
          </p:cNvPr>
          <p:cNvSpPr txBox="1">
            <a:spLocks/>
          </p:cNvSpPr>
          <p:nvPr/>
        </p:nvSpPr>
        <p:spPr bwMode="auto">
          <a:xfrm>
            <a:off x="2462243" y="5708729"/>
            <a:ext cx="2011473" cy="36004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  <p:txBody>
          <a:bodyPr lIns="93957" tIns="46979" rIns="93957" bIns="46979"/>
          <a:lstStyle>
            <a:lvl1pPr marL="0" indent="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62000" indent="-29210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defRPr>
            </a:lvl2pPr>
            <a:lvl3pPr marL="11731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defRPr>
            </a:lvl3pPr>
            <a:lvl4pPr marL="16430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defRPr>
            </a:lvl4pPr>
            <a:lvl5pPr marL="21129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defRPr>
            </a:lvl5pPr>
            <a:lvl6pPr marL="2583835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62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41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97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lv-LV" altLang="lv-LV" sz="1600" u="sng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INDIRECT TAXES: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550656-39CF-4475-9781-CC18B300B13B}"/>
              </a:ext>
            </a:extLst>
          </p:cNvPr>
          <p:cNvSpPr/>
          <p:nvPr/>
        </p:nvSpPr>
        <p:spPr>
          <a:xfrm>
            <a:off x="119063" y="5084763"/>
            <a:ext cx="4354512" cy="1657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lv-LV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D4D6073-4631-4B40-A284-0C568F525EFE}"/>
              </a:ext>
            </a:extLst>
          </p:cNvPr>
          <p:cNvSpPr txBox="1">
            <a:spLocks/>
          </p:cNvSpPr>
          <p:nvPr/>
        </p:nvSpPr>
        <p:spPr bwMode="auto">
          <a:xfrm>
            <a:off x="-18778" y="6055821"/>
            <a:ext cx="2381050" cy="78600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  <p:txBody>
          <a:bodyPr lIns="93957" tIns="46979" rIns="93957" bIns="46979">
            <a:normAutofit/>
          </a:bodyPr>
          <a:lstStyle>
            <a:lvl1pPr marL="0" indent="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62000" indent="-29210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defRPr>
            </a:lvl2pPr>
            <a:lvl3pPr marL="11731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defRPr>
            </a:lvl3pPr>
            <a:lvl4pPr marL="16430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defRPr>
            </a:lvl4pPr>
            <a:lvl5pPr marL="21129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defRPr>
            </a:lvl5pPr>
            <a:lvl6pPr marL="2583835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62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41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97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rgbClr val="890021"/>
              </a:buClr>
              <a:buSzPct val="100000"/>
              <a:defRPr/>
            </a:pPr>
            <a:r>
              <a:rPr lang="lv-LV" altLang="lv-LV" sz="1400">
                <a:solidFill>
                  <a:srgbClr val="4A4A4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Income tax </a:t>
            </a:r>
            <a:r>
              <a:rPr lang="lv-LV" altLang="lv-LV" sz="1400">
                <a:solidFill>
                  <a:srgbClr val="89002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80%</a:t>
            </a:r>
          </a:p>
          <a:p>
            <a:pPr>
              <a:lnSpc>
                <a:spcPct val="90000"/>
              </a:lnSpc>
              <a:buClr>
                <a:srgbClr val="890021"/>
              </a:buClr>
              <a:buSzPct val="100000"/>
              <a:defRPr/>
            </a:pPr>
            <a:r>
              <a:rPr lang="lv-LV" altLang="lv-LV" sz="1400">
                <a:solidFill>
                  <a:srgbClr val="4A4A4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Real estate duty </a:t>
            </a:r>
            <a:r>
              <a:rPr lang="lv-LV" altLang="lv-LV" sz="1400">
                <a:solidFill>
                  <a:srgbClr val="89002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80-100%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F271050-CD4F-4E72-ADA7-2221DA8A9725}"/>
              </a:ext>
            </a:extLst>
          </p:cNvPr>
          <p:cNvSpPr txBox="1">
            <a:spLocks/>
          </p:cNvSpPr>
          <p:nvPr/>
        </p:nvSpPr>
        <p:spPr bwMode="auto">
          <a:xfrm>
            <a:off x="2462243" y="6127257"/>
            <a:ext cx="2111445" cy="71456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  <p:txBody>
          <a:bodyPr lIns="93957" tIns="46979" rIns="93957" bIns="46979"/>
          <a:lstStyle>
            <a:lvl1pPr marL="0" indent="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62000" indent="-29210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defRPr>
            </a:lvl2pPr>
            <a:lvl3pPr marL="11731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defRPr>
            </a:lvl3pPr>
            <a:lvl4pPr marL="16430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defRPr>
            </a:lvl4pPr>
            <a:lvl5pPr marL="21129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defRPr>
            </a:lvl5pPr>
            <a:lvl6pPr marL="2583835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62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41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97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rgbClr val="890021"/>
              </a:buClr>
              <a:buSzPct val="100000"/>
              <a:defRPr/>
            </a:pPr>
            <a:r>
              <a:rPr lang="lv-LV" altLang="lv-LV" sz="1400">
                <a:solidFill>
                  <a:srgbClr val="4A4A4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Value added tax </a:t>
            </a:r>
            <a:r>
              <a:rPr lang="lv-LV" altLang="lv-LV" sz="1400">
                <a:solidFill>
                  <a:srgbClr val="89002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100%</a:t>
            </a:r>
            <a:endParaRPr lang="lv-LV" altLang="lv-LV" sz="1400" b="1">
              <a:solidFill>
                <a:srgbClr val="89002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ct val="90000"/>
              </a:lnSpc>
              <a:buClr>
                <a:srgbClr val="890021"/>
              </a:buClr>
              <a:buSzPct val="100000"/>
              <a:defRPr/>
            </a:pPr>
            <a:r>
              <a:rPr lang="lv-LV" altLang="lv-LV" sz="1400">
                <a:solidFill>
                  <a:srgbClr val="4A4A4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Excise tax </a:t>
            </a:r>
            <a:r>
              <a:rPr lang="lv-LV" altLang="lv-LV" sz="1400">
                <a:solidFill>
                  <a:srgbClr val="89002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100%</a:t>
            </a:r>
            <a:endParaRPr lang="lv-LV" altLang="lv-LV" sz="1400" b="1">
              <a:solidFill>
                <a:srgbClr val="89002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ct val="90000"/>
              </a:lnSpc>
              <a:buClr>
                <a:srgbClr val="890021"/>
              </a:buClr>
              <a:buSzPct val="100000"/>
              <a:defRPr/>
            </a:pPr>
            <a:r>
              <a:rPr lang="lv-LV" altLang="lv-LV" sz="1400">
                <a:solidFill>
                  <a:srgbClr val="4A4A4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Customs duty </a:t>
            </a:r>
            <a:r>
              <a:rPr lang="lv-LV" altLang="lv-LV" sz="1400">
                <a:solidFill>
                  <a:srgbClr val="89002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100%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502C42-A339-46A3-B991-CF4D4FBFB401}"/>
              </a:ext>
            </a:extLst>
          </p:cNvPr>
          <p:cNvSpPr/>
          <p:nvPr/>
        </p:nvSpPr>
        <p:spPr>
          <a:xfrm>
            <a:off x="0" y="-16891"/>
            <a:ext cx="12226958" cy="6874892"/>
          </a:xfrm>
          <a:prstGeom prst="rect">
            <a:avLst/>
          </a:prstGeom>
          <a:solidFill>
            <a:srgbClr val="BFBFB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lv-LV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ACD6CF-F747-4DDE-A3B2-3AE7635A3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248" y="1036638"/>
            <a:ext cx="8715634" cy="573458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8E72662-0BB5-4E5E-8639-74925D0D533E}"/>
              </a:ext>
            </a:extLst>
          </p:cNvPr>
          <p:cNvSpPr txBox="1">
            <a:spLocks/>
          </p:cNvSpPr>
          <p:nvPr/>
        </p:nvSpPr>
        <p:spPr bwMode="auto">
          <a:xfrm>
            <a:off x="0" y="14288"/>
            <a:ext cx="12203113" cy="1022350"/>
          </a:xfrm>
          <a:prstGeom prst="rect">
            <a:avLst/>
          </a:prstGeom>
          <a:solidFill>
            <a:srgbClr val="7F7F7F">
              <a:alpha val="54902"/>
            </a:srgbClr>
          </a:solidFill>
          <a:ln>
            <a:noFill/>
          </a:ln>
        </p:spPr>
        <p:txBody>
          <a:bodyPr anchor="ctr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r>
              <a:rPr lang="lv-LV" sz="3300" b="1" dirty="0">
                <a:solidFill>
                  <a:schemeClr val="bg1"/>
                </a:solidFill>
                <a:latin typeface="Helvetica" panose="020B0604020202020204" pitchFamily="34" charset="0"/>
                <a:ea typeface="HGMaruGothicMPRO" panose="020B0400000000000000" pitchFamily="34" charset="-128"/>
                <a:cs typeface="Helvetica" panose="020B0604020202020204" pitchFamily="34" charset="0"/>
              </a:rPr>
              <a:t>STENA LINE FERRY </a:t>
            </a:r>
            <a:r>
              <a:rPr lang="en-US" sz="3300" b="1" dirty="0">
                <a:solidFill>
                  <a:schemeClr val="bg1"/>
                </a:solidFill>
                <a:latin typeface="Helvetica" panose="020B0604020202020204" pitchFamily="34" charset="0"/>
                <a:ea typeface="HGMaruGothicMPRO" panose="020B0400000000000000" pitchFamily="34" charset="-128"/>
                <a:cs typeface="Helvetica" panose="020B0604020202020204" pitchFamily="34" charset="0"/>
              </a:rPr>
              <a:t>- OPPORTUNITY FOR LOCAL INDUSTRY</a:t>
            </a:r>
            <a:endParaRPr lang="lv-LV" sz="3300" b="1" dirty="0">
              <a:solidFill>
                <a:schemeClr val="bg1"/>
              </a:solidFill>
              <a:latin typeface="Helvetica" panose="020B0604020202020204" pitchFamily="34" charset="0"/>
              <a:ea typeface="HGMaruGothicMPRO" panose="020B0400000000000000" pitchFamily="34" charset="-128"/>
              <a:cs typeface="Helvetica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1843297-32F3-4B41-834E-CD3A365EE2A0}"/>
              </a:ext>
            </a:extLst>
          </p:cNvPr>
          <p:cNvCxnSpPr>
            <a:cxnSpLocks/>
          </p:cNvCxnSpPr>
          <p:nvPr/>
        </p:nvCxnSpPr>
        <p:spPr>
          <a:xfrm>
            <a:off x="350874" y="824188"/>
            <a:ext cx="1184112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176E1A8-5C22-4289-90C4-F23E28DE9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3248" y="4710749"/>
            <a:ext cx="8715634" cy="21472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AEF0A5D-86E8-4334-99AA-BD11CE7322FC}"/>
              </a:ext>
            </a:extLst>
          </p:cNvPr>
          <p:cNvSpPr txBox="1"/>
          <p:nvPr/>
        </p:nvSpPr>
        <p:spPr>
          <a:xfrm>
            <a:off x="0" y="1036638"/>
            <a:ext cx="3523248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 of </a:t>
            </a:r>
            <a:r>
              <a:rPr lang="en-US" sz="1500" dirty="0" err="1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Ventspils</a:t>
            </a: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- the busiest Latvian Ro-Ro transportation center 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ü"/>
            </a:pPr>
            <a:endParaRPr lang="en-US" sz="500" dirty="0">
              <a:solidFill>
                <a:schemeClr val="tx2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lv-LV" sz="1500" b="1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8</a:t>
            </a:r>
            <a:r>
              <a:rPr lang="en-US" sz="1500" b="1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sz="1500" b="1" dirty="0" err="1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weekly</a:t>
            </a:r>
            <a:r>
              <a:rPr lang="lv-LV" sz="1500" b="1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sz="1500" b="1" dirty="0" err="1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trips</a:t>
            </a:r>
            <a:r>
              <a:rPr lang="en-US" sz="1500" b="1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sz="1500" b="1" dirty="0" err="1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between</a:t>
            </a:r>
            <a:r>
              <a:rPr lang="lv-LV" sz="1500" b="1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5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Nynäshamn</a:t>
            </a:r>
            <a:r>
              <a:rPr lang="lv-LV" sz="1500" b="1" i="0" dirty="0">
                <a:solidFill>
                  <a:schemeClr val="tx2">
                    <a:lumMod val="75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sz="1500" b="1" dirty="0" err="1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and</a:t>
            </a:r>
            <a:r>
              <a:rPr lang="lv-LV" sz="1500" b="1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Ventspils </a:t>
            </a:r>
            <a:r>
              <a:rPr lang="lv-LV" sz="15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 </a:t>
            </a:r>
            <a:r>
              <a:rPr lang="lv-LV" sz="1500" dirty="0" err="1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both</a:t>
            </a:r>
            <a:r>
              <a:rPr lang="lv-LV" sz="15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sz="1500" dirty="0" err="1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directions</a:t>
            </a: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(Stena Line, Ro-Pax)</a:t>
            </a:r>
          </a:p>
          <a:p>
            <a:pPr>
              <a:spcBef>
                <a:spcPts val="600"/>
              </a:spcBef>
            </a:pPr>
            <a:endParaRPr lang="en-US" sz="800" b="1" dirty="0">
              <a:solidFill>
                <a:schemeClr val="tx2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500" i="0" dirty="0" err="1">
                <a:solidFill>
                  <a:schemeClr val="tx2">
                    <a:lumMod val="75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Nynäshamn</a:t>
            </a:r>
            <a:r>
              <a:rPr lang="en-US" sz="1500" i="0" dirty="0">
                <a:solidFill>
                  <a:schemeClr val="tx2">
                    <a:lumMod val="75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(</a:t>
            </a:r>
            <a:r>
              <a:rPr lang="en-US" sz="1500" b="0" i="0" dirty="0">
                <a:solidFill>
                  <a:schemeClr val="tx2">
                    <a:lumMod val="75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58 km from Stockholm, 545 km from Oslo) 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ü"/>
            </a:pPr>
            <a:endParaRPr lang="en-US" sz="500" b="0" i="0" dirty="0">
              <a:solidFill>
                <a:schemeClr val="tx2">
                  <a:lumMod val="75000"/>
                </a:schemeClr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500" b="1" i="0" dirty="0">
                <a:solidFill>
                  <a:schemeClr val="tx2">
                    <a:lumMod val="75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The fastest sea route to connect with Latvia for Stockholm</a:t>
            </a:r>
            <a:r>
              <a:rPr lang="en-US" sz="1500" b="0" i="0" dirty="0">
                <a:solidFill>
                  <a:schemeClr val="tx2">
                    <a:lumMod val="75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, the central part of Sweden and also the economic activity centers of Norway 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ü"/>
            </a:pPr>
            <a:endParaRPr lang="en-US" sz="500" b="0" i="0" dirty="0">
              <a:solidFill>
                <a:schemeClr val="tx2">
                  <a:lumMod val="75000"/>
                </a:schemeClr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500" b="1" i="0" dirty="0">
                <a:solidFill>
                  <a:schemeClr val="tx2">
                    <a:lumMod val="75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Possibility to reach </a:t>
            </a:r>
            <a:r>
              <a:rPr lang="lv-LV" sz="15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other</a:t>
            </a:r>
            <a:r>
              <a:rPr lang="lv-LV" sz="1500" b="1" i="0" dirty="0">
                <a:solidFill>
                  <a:schemeClr val="tx2">
                    <a:lumMod val="75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sz="15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Baltic</a:t>
            </a:r>
            <a:r>
              <a:rPr lang="lv-LV" sz="1500" b="1" i="0" dirty="0">
                <a:solidFill>
                  <a:schemeClr val="tx2">
                    <a:lumMod val="75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sz="15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countries</a:t>
            </a:r>
            <a:r>
              <a:rPr lang="lv-LV" sz="1500" b="1" i="0" dirty="0">
                <a:solidFill>
                  <a:schemeClr val="tx2">
                    <a:lumMod val="75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lv-LV" sz="15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Central</a:t>
            </a:r>
            <a:r>
              <a:rPr lang="lv-LV" sz="1500" b="1" i="0" dirty="0">
                <a:solidFill>
                  <a:schemeClr val="tx2">
                    <a:lumMod val="75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sz="15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and</a:t>
            </a:r>
            <a:r>
              <a:rPr lang="lv-LV" sz="1500" b="1" i="0" dirty="0">
                <a:solidFill>
                  <a:schemeClr val="tx2">
                    <a:lumMod val="75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sz="15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Eastern</a:t>
            </a:r>
            <a:r>
              <a:rPr lang="lv-LV" sz="1500" b="1" i="0" dirty="0">
                <a:solidFill>
                  <a:schemeClr val="tx2">
                    <a:lumMod val="75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sz="15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Europe</a:t>
            </a:r>
            <a:r>
              <a:rPr lang="lv-LV" sz="1500" b="1" i="0" dirty="0">
                <a:solidFill>
                  <a:schemeClr val="tx2">
                    <a:lumMod val="75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, Ukraine, </a:t>
            </a:r>
            <a:r>
              <a:rPr lang="lv-LV" sz="15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Centraļ</a:t>
            </a:r>
            <a:r>
              <a:rPr lang="lv-LV" sz="1500" b="1" i="0" dirty="0">
                <a:solidFill>
                  <a:schemeClr val="tx2">
                    <a:lumMod val="75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Asia </a:t>
            </a:r>
            <a:r>
              <a:rPr lang="en-US" sz="1500" b="0" i="0" dirty="0">
                <a:solidFill>
                  <a:schemeClr val="tx2">
                    <a:lumMod val="75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and further regions with the help of land transport.</a:t>
            </a:r>
            <a:endParaRPr lang="en-US" sz="1500" b="0" i="1" dirty="0">
              <a:solidFill>
                <a:schemeClr val="tx2">
                  <a:lumMod val="75000"/>
                </a:schemeClr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93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DCE05DD-940A-44DF-B2C2-F7C8A1EF1B62}"/>
              </a:ext>
            </a:extLst>
          </p:cNvPr>
          <p:cNvCxnSpPr>
            <a:cxnSpLocks/>
          </p:cNvCxnSpPr>
          <p:nvPr/>
        </p:nvCxnSpPr>
        <p:spPr>
          <a:xfrm>
            <a:off x="6368995" y="866718"/>
            <a:ext cx="574423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4A8F410-22BD-4434-8879-FEBA0EFDA8B5}"/>
              </a:ext>
            </a:extLst>
          </p:cNvPr>
          <p:cNvSpPr txBox="1"/>
          <p:nvPr/>
        </p:nvSpPr>
        <p:spPr>
          <a:xfrm>
            <a:off x="797442" y="1509823"/>
            <a:ext cx="7963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D04FA72-142F-4307-B01B-9ABAA14AA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6718"/>
            <a:ext cx="12192000" cy="629716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0E8F72D-F947-4109-AB11-1ABD3903EF28}"/>
              </a:ext>
            </a:extLst>
          </p:cNvPr>
          <p:cNvSpPr txBox="1">
            <a:spLocks/>
          </p:cNvSpPr>
          <p:nvPr/>
        </p:nvSpPr>
        <p:spPr bwMode="auto">
          <a:xfrm>
            <a:off x="1" y="0"/>
            <a:ext cx="12191999" cy="967563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="ctr">
            <a:normAutofit fontScale="9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r>
              <a:rPr lang="en-US" sz="3300" b="1" dirty="0">
                <a:solidFill>
                  <a:schemeClr val="bg1"/>
                </a:solidFill>
                <a:latin typeface="Helvetica" panose="020B0604020202020204" pitchFamily="34" charset="0"/>
                <a:ea typeface="HGMaruGothicMPRO" panose="020B0400000000000000" pitchFamily="34" charset="-128"/>
                <a:cs typeface="Helvetica" panose="020B0604020202020204" pitchFamily="34" charset="0"/>
              </a:rPr>
              <a:t>POTENTIAL STENA LINE FERRY ROUTE TO SOUTHERN SWEDEN</a:t>
            </a:r>
            <a:endParaRPr lang="lv-LV" sz="3300" b="1" dirty="0">
              <a:solidFill>
                <a:schemeClr val="bg1"/>
              </a:solidFill>
              <a:latin typeface="Helvetica" panose="020B0604020202020204" pitchFamily="34" charset="0"/>
              <a:ea typeface="HGMaruGothicMPRO" panose="020B0400000000000000" pitchFamily="34" charset="-128"/>
              <a:cs typeface="Helvetica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028040B-B896-4C4D-B60E-D528B6D5FE92}"/>
              </a:ext>
            </a:extLst>
          </p:cNvPr>
          <p:cNvCxnSpPr>
            <a:cxnSpLocks/>
          </p:cNvCxnSpPr>
          <p:nvPr/>
        </p:nvCxnSpPr>
        <p:spPr>
          <a:xfrm>
            <a:off x="88900" y="752418"/>
            <a:ext cx="121031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05D64F4-5011-B383-E12D-0D05DA1C6499}"/>
              </a:ext>
            </a:extLst>
          </p:cNvPr>
          <p:cNvSpPr/>
          <p:nvPr/>
        </p:nvSpPr>
        <p:spPr>
          <a:xfrm>
            <a:off x="11448288" y="3941064"/>
            <a:ext cx="539496" cy="219456"/>
          </a:xfrm>
          <a:prstGeom prst="rect">
            <a:avLst/>
          </a:prstGeom>
          <a:solidFill>
            <a:srgbClr val="083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E6F814-A765-B972-77B9-906840376AAB}"/>
              </a:ext>
            </a:extLst>
          </p:cNvPr>
          <p:cNvSpPr/>
          <p:nvPr/>
        </p:nvSpPr>
        <p:spPr>
          <a:xfrm>
            <a:off x="10661904" y="5611368"/>
            <a:ext cx="627888" cy="249936"/>
          </a:xfrm>
          <a:prstGeom prst="rect">
            <a:avLst/>
          </a:prstGeom>
          <a:solidFill>
            <a:srgbClr val="083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6869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E40AA-D553-CB7E-CCD5-A77F8B6F2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B6972-7AB7-2974-BE6B-743F3BB554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A795795-B487-C1DB-402E-60859A7BFD8A}"/>
              </a:ext>
            </a:extLst>
          </p:cNvPr>
          <p:cNvGrpSpPr/>
          <p:nvPr/>
        </p:nvGrpSpPr>
        <p:grpSpPr>
          <a:xfrm>
            <a:off x="0" y="295"/>
            <a:ext cx="12192000" cy="6857409"/>
            <a:chOff x="0" y="295"/>
            <a:chExt cx="12192000" cy="685740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7E8990B-6200-F855-33BB-17C9A3EC9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95"/>
              <a:ext cx="12192000" cy="685740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953D4E0-0BCD-1D0B-B396-79DF87D6109C}"/>
                </a:ext>
              </a:extLst>
            </p:cNvPr>
            <p:cNvSpPr/>
            <p:nvPr/>
          </p:nvSpPr>
          <p:spPr>
            <a:xfrm>
              <a:off x="11582400" y="390617"/>
              <a:ext cx="207146" cy="239698"/>
            </a:xfrm>
            <a:prstGeom prst="rect">
              <a:avLst/>
            </a:prstGeom>
            <a:solidFill>
              <a:srgbClr val="FFC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</p:grpSp>
    </p:spTree>
    <p:extLst>
      <p:ext uri="{BB962C8B-B14F-4D97-AF65-F5344CB8AC3E}">
        <p14:creationId xmlns:p14="http://schemas.microsoft.com/office/powerpoint/2010/main" val="3955091265"/>
      </p:ext>
    </p:extLst>
  </p:cSld>
  <p:clrMapOvr>
    <a:masterClrMapping/>
  </p:clrMapOvr>
  <p:transition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7FE49-9E24-3523-C145-A5F87274D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E132D-5FB0-132F-FADE-305BC8B33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CE14CB5-DE72-37B6-2814-AC93F3AC5F42}"/>
              </a:ext>
            </a:extLst>
          </p:cNvPr>
          <p:cNvGrpSpPr/>
          <p:nvPr/>
        </p:nvGrpSpPr>
        <p:grpSpPr>
          <a:xfrm>
            <a:off x="0" y="3556"/>
            <a:ext cx="12192000" cy="6854444"/>
            <a:chOff x="0" y="3556"/>
            <a:chExt cx="12192000" cy="685444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B7F09D9-6D88-B29E-AE93-E46BA8F73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556"/>
              <a:ext cx="12192000" cy="685444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28A69F8-BF14-0AD3-7C69-21D7AFB6FB07}"/>
                </a:ext>
              </a:extLst>
            </p:cNvPr>
            <p:cNvSpPr/>
            <p:nvPr/>
          </p:nvSpPr>
          <p:spPr>
            <a:xfrm>
              <a:off x="11582400" y="399495"/>
              <a:ext cx="358066" cy="239698"/>
            </a:xfrm>
            <a:prstGeom prst="rect">
              <a:avLst/>
            </a:prstGeom>
            <a:solidFill>
              <a:srgbClr val="0A14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</p:grpSp>
    </p:spTree>
    <p:extLst>
      <p:ext uri="{BB962C8B-B14F-4D97-AF65-F5344CB8AC3E}">
        <p14:creationId xmlns:p14="http://schemas.microsoft.com/office/powerpoint/2010/main" val="3728666224"/>
      </p:ext>
    </p:extLst>
  </p:cSld>
  <p:clrMapOvr>
    <a:masterClrMapping/>
  </p:clrMapOvr>
  <p:transition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B92FA2B8-E482-7D4A-AE96-CE7AA3154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124208"/>
            <a:ext cx="10363200" cy="1280585"/>
          </a:xfrm>
        </p:spPr>
        <p:txBody>
          <a:bodyPr>
            <a:normAutofit/>
          </a:bodyPr>
          <a:lstStyle/>
          <a:p>
            <a:r>
              <a:rPr lang="lv-LV" altLang="lv-LV" sz="4400" dirty="0">
                <a:solidFill>
                  <a:srgbClr val="355464"/>
                </a:solidFill>
                <a:ea typeface="MS PGothic" panose="020B0600070205080204" pitchFamily="34" charset="-128"/>
              </a:rPr>
              <a:t>5 STRATEGIC PRIORITIES</a:t>
            </a:r>
            <a:br>
              <a:rPr lang="lv-LV" altLang="lv-LV" sz="4400" dirty="0">
                <a:solidFill>
                  <a:srgbClr val="355464"/>
                </a:solidFill>
                <a:ea typeface="MS PGothic" panose="020B0600070205080204" pitchFamily="34" charset="-128"/>
              </a:rPr>
            </a:br>
            <a:r>
              <a:rPr lang="lv-LV" altLang="lv-LV" sz="1800" dirty="0" err="1">
                <a:solidFill>
                  <a:srgbClr val="355464"/>
                </a:solidFill>
                <a:ea typeface="MS PGothic" panose="020B0600070205080204" pitchFamily="34" charset="-128"/>
              </a:rPr>
              <a:t>For</a:t>
            </a:r>
            <a:r>
              <a:rPr lang="lv-LV" altLang="lv-LV" sz="1800" dirty="0">
                <a:solidFill>
                  <a:srgbClr val="355464"/>
                </a:solidFill>
                <a:ea typeface="MS PGothic" panose="020B0600070205080204" pitchFamily="34" charset="-128"/>
              </a:rPr>
              <a:t> </a:t>
            </a:r>
            <a:r>
              <a:rPr lang="lv-LV" altLang="lv-LV" sz="1800" dirty="0" err="1">
                <a:solidFill>
                  <a:srgbClr val="355464"/>
                </a:solidFill>
                <a:ea typeface="MS PGothic" panose="020B0600070205080204" pitchFamily="34" charset="-128"/>
              </a:rPr>
              <a:t>Shifting</a:t>
            </a:r>
            <a:r>
              <a:rPr lang="lv-LV" altLang="lv-LV" sz="1800" dirty="0">
                <a:solidFill>
                  <a:srgbClr val="355464"/>
                </a:solidFill>
                <a:ea typeface="MS PGothic" panose="020B0600070205080204" pitchFamily="34" charset="-128"/>
              </a:rPr>
              <a:t> </a:t>
            </a:r>
            <a:r>
              <a:rPr lang="lv-LV" altLang="lv-LV" sz="1800" dirty="0" err="1">
                <a:solidFill>
                  <a:srgbClr val="355464"/>
                </a:solidFill>
                <a:ea typeface="MS PGothic" panose="020B0600070205080204" pitchFamily="34" charset="-128"/>
              </a:rPr>
              <a:t>Latvia’s</a:t>
            </a:r>
            <a:r>
              <a:rPr lang="lv-LV" altLang="lv-LV" sz="1800" dirty="0">
                <a:solidFill>
                  <a:srgbClr val="355464"/>
                </a:solidFill>
                <a:ea typeface="MS PGothic" panose="020B0600070205080204" pitchFamily="34" charset="-128"/>
              </a:rPr>
              <a:t> </a:t>
            </a:r>
            <a:r>
              <a:rPr lang="lv-LV" altLang="lv-LV" sz="1800" dirty="0" err="1">
                <a:solidFill>
                  <a:srgbClr val="355464"/>
                </a:solidFill>
                <a:ea typeface="MS PGothic" panose="020B0600070205080204" pitchFamily="34" charset="-128"/>
              </a:rPr>
              <a:t>Logistics</a:t>
            </a:r>
            <a:r>
              <a:rPr lang="lv-LV" altLang="lv-LV" sz="1800" dirty="0">
                <a:solidFill>
                  <a:srgbClr val="355464"/>
                </a:solidFill>
                <a:ea typeface="MS PGothic" panose="020B0600070205080204" pitchFamily="34" charset="-128"/>
              </a:rPr>
              <a:t> </a:t>
            </a:r>
            <a:r>
              <a:rPr lang="lv-LV" altLang="lv-LV" sz="1800" dirty="0" err="1">
                <a:solidFill>
                  <a:srgbClr val="355464"/>
                </a:solidFill>
                <a:ea typeface="MS PGothic" panose="020B0600070205080204" pitchFamily="34" charset="-128"/>
              </a:rPr>
              <a:t>and</a:t>
            </a:r>
            <a:r>
              <a:rPr lang="lv-LV" altLang="lv-LV" sz="1800" dirty="0">
                <a:solidFill>
                  <a:srgbClr val="355464"/>
                </a:solidFill>
                <a:ea typeface="MS PGothic" panose="020B0600070205080204" pitchFamily="34" charset="-128"/>
              </a:rPr>
              <a:t> Transport</a:t>
            </a:r>
            <a:endParaRPr lang="lv-LV" altLang="lv-LV" sz="4400" dirty="0">
              <a:solidFill>
                <a:srgbClr val="355464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818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3C078DC-68B2-61C9-0988-C9BFD658C9F2}"/>
              </a:ext>
            </a:extLst>
          </p:cNvPr>
          <p:cNvSpPr/>
          <p:nvPr/>
        </p:nvSpPr>
        <p:spPr>
          <a:xfrm>
            <a:off x="0" y="0"/>
            <a:ext cx="12203113" cy="6873875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lv-LV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DCE05DD-940A-44DF-B2C2-F7C8A1EF1B62}"/>
              </a:ext>
            </a:extLst>
          </p:cNvPr>
          <p:cNvCxnSpPr>
            <a:cxnSpLocks/>
          </p:cNvCxnSpPr>
          <p:nvPr/>
        </p:nvCxnSpPr>
        <p:spPr>
          <a:xfrm>
            <a:off x="6368995" y="866718"/>
            <a:ext cx="574423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20E8F72D-F947-4109-AB11-1ABD3903EF28}"/>
              </a:ext>
            </a:extLst>
          </p:cNvPr>
          <p:cNvSpPr txBox="1">
            <a:spLocks/>
          </p:cNvSpPr>
          <p:nvPr/>
        </p:nvSpPr>
        <p:spPr bwMode="auto">
          <a:xfrm>
            <a:off x="1" y="0"/>
            <a:ext cx="12191999" cy="967563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="ctr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sz="2800" b="1" dirty="0">
                <a:solidFill>
                  <a:schemeClr val="bg1"/>
                </a:solidFill>
                <a:latin typeface="Helvetica" panose="020B0604020202020204" pitchFamily="34" charset="0"/>
                <a:ea typeface="HGMaruGothicMPRO" panose="020B0400000000000000" pitchFamily="34" charset="-128"/>
                <a:cs typeface="Helvetica" panose="020B0604020202020204" pitchFamily="34" charset="0"/>
              </a:rPr>
              <a:t>1. CARGO FLOWS AND INVESTMENTS FROM ALLIED COUNTRIES</a:t>
            </a:r>
            <a:endParaRPr lang="lv-LV" sz="2800" b="1" dirty="0">
              <a:solidFill>
                <a:schemeClr val="bg1"/>
              </a:solidFill>
              <a:latin typeface="Helvetica" panose="020B0604020202020204" pitchFamily="34" charset="0"/>
              <a:ea typeface="HGMaruGothicMPRO" panose="020B0400000000000000" pitchFamily="34" charset="-128"/>
              <a:cs typeface="Helvetica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028040B-B896-4C4D-B60E-D528B6D5FE92}"/>
              </a:ext>
            </a:extLst>
          </p:cNvPr>
          <p:cNvCxnSpPr>
            <a:cxnSpLocks/>
          </p:cNvCxnSpPr>
          <p:nvPr/>
        </p:nvCxnSpPr>
        <p:spPr>
          <a:xfrm>
            <a:off x="88900" y="752418"/>
            <a:ext cx="121031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5C377719-8F64-64E6-7B1E-7E942F0AD1C8}"/>
              </a:ext>
            </a:extLst>
          </p:cNvPr>
          <p:cNvGrpSpPr/>
          <p:nvPr/>
        </p:nvGrpSpPr>
        <p:grpSpPr>
          <a:xfrm>
            <a:off x="8711990" y="5689162"/>
            <a:ext cx="2842942" cy="830997"/>
            <a:chOff x="8153492" y="4139133"/>
            <a:chExt cx="3258190" cy="830997"/>
          </a:xfrm>
          <a:solidFill>
            <a:schemeClr val="bg1"/>
          </a:solidFill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4C43DDB-17FC-5BC2-6E16-BD3829EE29ED}"/>
                </a:ext>
              </a:extLst>
            </p:cNvPr>
            <p:cNvSpPr txBox="1"/>
            <p:nvPr/>
          </p:nvSpPr>
          <p:spPr>
            <a:xfrm>
              <a:off x="8153492" y="4139133"/>
              <a:ext cx="3258190" cy="830997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lv-LV" sz="2000" dirty="0"/>
                <a:t>        </a:t>
              </a:r>
              <a:r>
                <a:rPr lang="lv-LV" sz="1400" b="1" dirty="0" err="1"/>
                <a:t>Supply</a:t>
              </a:r>
              <a:r>
                <a:rPr lang="lv-LV" sz="1400" b="1" dirty="0"/>
                <a:t> </a:t>
              </a:r>
              <a:r>
                <a:rPr lang="lv-LV" sz="1400" b="1" dirty="0" err="1"/>
                <a:t>chains</a:t>
              </a:r>
              <a:r>
                <a:rPr lang="lv-LV" sz="1400" b="1" dirty="0"/>
                <a:t> </a:t>
              </a:r>
              <a:r>
                <a:rPr lang="lv-LV" sz="1400" b="1" dirty="0" err="1"/>
                <a:t>in</a:t>
              </a:r>
              <a:r>
                <a:rPr lang="lv-LV" sz="1400" b="1" dirty="0"/>
                <a:t> </a:t>
              </a:r>
              <a:r>
                <a:rPr lang="lv-LV" sz="1400" b="1" dirty="0" err="1"/>
                <a:t>Central</a:t>
              </a:r>
              <a:r>
                <a:rPr lang="lv-LV" sz="1400" b="1" dirty="0"/>
                <a:t> Asia, </a:t>
              </a:r>
              <a:r>
                <a:rPr lang="lv-LV" sz="1400" b="1" dirty="0" err="1"/>
                <a:t>the</a:t>
              </a:r>
              <a:r>
                <a:rPr lang="lv-LV" sz="1400" b="1" dirty="0"/>
                <a:t> </a:t>
              </a:r>
              <a:r>
                <a:rPr lang="lv-LV" sz="1400" b="1" dirty="0" err="1"/>
                <a:t>Caspian</a:t>
              </a:r>
              <a:r>
                <a:rPr lang="lv-LV" sz="1400" b="1" dirty="0"/>
                <a:t> </a:t>
              </a:r>
              <a:r>
                <a:rPr lang="lv-LV" sz="1400" b="1" dirty="0" err="1"/>
                <a:t>Sea</a:t>
              </a:r>
              <a:r>
                <a:rPr lang="lv-LV" sz="1400" b="1" dirty="0"/>
                <a:t>, </a:t>
              </a:r>
              <a:r>
                <a:rPr lang="lv-LV" sz="1400" b="1" dirty="0" err="1"/>
                <a:t>and</a:t>
              </a:r>
              <a:r>
                <a:rPr lang="lv-LV" sz="1400" b="1" dirty="0"/>
                <a:t> </a:t>
              </a:r>
              <a:r>
                <a:rPr lang="lv-LV" sz="1400" b="1" dirty="0" err="1"/>
                <a:t>the</a:t>
              </a:r>
              <a:r>
                <a:rPr lang="lv-LV" sz="1400" b="1" dirty="0"/>
                <a:t> </a:t>
              </a:r>
              <a:r>
                <a:rPr lang="lv-LV" sz="1400" b="1" dirty="0" err="1"/>
                <a:t>Caucasus</a:t>
              </a:r>
              <a:r>
                <a:rPr lang="lv-LV" sz="1400" b="1" dirty="0"/>
                <a:t> </a:t>
              </a:r>
              <a:r>
                <a:rPr lang="lv-LV" sz="1400" b="1" dirty="0" err="1"/>
                <a:t>region</a:t>
              </a:r>
              <a:endParaRPr lang="lv-LV" sz="2000" dirty="0"/>
            </a:p>
          </p:txBody>
        </p:sp>
        <p:pic>
          <p:nvPicPr>
            <p:cNvPr id="9" name="Picture 4" descr="Flag of the United States of America | History, Meaning, Facts, &amp; Design |  Britannica">
              <a:extLst>
                <a:ext uri="{FF2B5EF4-FFF2-40B4-BE49-F238E27FC236}">
                  <a16:creationId xmlns:a16="http://schemas.microsoft.com/office/drawing/2014/main" id="{4DC944FB-E55C-3A35-EA9E-EAAEE468FF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4342" y="4269250"/>
              <a:ext cx="304398" cy="1611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</p:pic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C67CAFD4-8FB3-4736-9BDF-91C504332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040" y="3548120"/>
            <a:ext cx="2806498" cy="213151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EAD7DDD-26AD-4518-A33E-5924C9995A74}"/>
              </a:ext>
            </a:extLst>
          </p:cNvPr>
          <p:cNvSpPr txBox="1"/>
          <p:nvPr/>
        </p:nvSpPr>
        <p:spPr>
          <a:xfrm>
            <a:off x="901741" y="5255901"/>
            <a:ext cx="5348682" cy="10156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sz="1200" b="1" dirty="0" err="1"/>
              <a:t>Far</a:t>
            </a:r>
            <a:r>
              <a:rPr lang="lv-LV" sz="1200" b="1" dirty="0"/>
              <a:t> </a:t>
            </a:r>
            <a:r>
              <a:rPr lang="lv-LV" sz="1200" b="1" dirty="0" err="1"/>
              <a:t>Eastern</a:t>
            </a:r>
            <a:r>
              <a:rPr lang="lv-LV" sz="1200" b="1" dirty="0"/>
              <a:t> </a:t>
            </a:r>
            <a:r>
              <a:rPr lang="lv-LV" sz="1200" b="1" dirty="0" err="1"/>
              <a:t>cargo</a:t>
            </a:r>
            <a:r>
              <a:rPr lang="lv-LV" sz="1200" b="1" dirty="0"/>
              <a:t> to </a:t>
            </a:r>
            <a:r>
              <a:rPr lang="lv-LV" sz="1200" b="1" dirty="0" err="1"/>
              <a:t>Central</a:t>
            </a:r>
            <a:r>
              <a:rPr lang="lv-LV" sz="1200" b="1" dirty="0"/>
              <a:t> </a:t>
            </a:r>
            <a:r>
              <a:rPr lang="lv-LV" sz="1200" b="1" dirty="0" err="1"/>
              <a:t>Europe</a:t>
            </a:r>
            <a:r>
              <a:rPr lang="lv-LV" sz="1200" b="1" dirty="0"/>
              <a:t> – </a:t>
            </a:r>
            <a:r>
              <a:rPr lang="lv-LV" sz="1200" dirty="0" err="1"/>
              <a:t>an</a:t>
            </a:r>
            <a:r>
              <a:rPr lang="lv-LV" sz="1200" dirty="0"/>
              <a:t> </a:t>
            </a:r>
            <a:r>
              <a:rPr lang="lv-LV" sz="1200" dirty="0" err="1"/>
              <a:t>opportunity</a:t>
            </a:r>
            <a:r>
              <a:rPr lang="lv-LV" sz="1200" dirty="0"/>
              <a:t> </a:t>
            </a:r>
            <a:r>
              <a:rPr lang="lv-LV" sz="1200" dirty="0" err="1"/>
              <a:t>for</a:t>
            </a:r>
            <a:r>
              <a:rPr lang="lv-LV" sz="1200" dirty="0"/>
              <a:t> </a:t>
            </a:r>
            <a:r>
              <a:rPr lang="lv-LV" sz="1200" dirty="0" err="1"/>
              <a:t>Latvian</a:t>
            </a:r>
            <a:r>
              <a:rPr lang="lv-LV" sz="1200" dirty="0"/>
              <a:t> ports to </a:t>
            </a:r>
            <a:r>
              <a:rPr lang="lv-LV" sz="1200" dirty="0" err="1"/>
              <a:t>outcompete</a:t>
            </a:r>
            <a:r>
              <a:rPr lang="lv-LV" sz="1200" dirty="0"/>
              <a:t> major </a:t>
            </a:r>
            <a:r>
              <a:rPr lang="lv-LV" sz="1200" dirty="0" err="1"/>
              <a:t>European</a:t>
            </a:r>
            <a:r>
              <a:rPr lang="lv-LV" sz="1200" dirty="0"/>
              <a:t> ports (</a:t>
            </a:r>
            <a:r>
              <a:rPr lang="lv-LV" sz="1200" dirty="0" err="1"/>
              <a:t>transshipment</a:t>
            </a:r>
            <a:r>
              <a:rPr lang="lv-LV" sz="1200" dirty="0"/>
              <a:t>)</a:t>
            </a:r>
          </a:p>
          <a:p>
            <a:endParaRPr lang="lv-LV" sz="1200" dirty="0"/>
          </a:p>
          <a:p>
            <a:r>
              <a:rPr lang="lv-LV" sz="1200" dirty="0" err="1"/>
              <a:t>Comparing</a:t>
            </a:r>
            <a:r>
              <a:rPr lang="lv-LV" sz="1200" dirty="0"/>
              <a:t> </a:t>
            </a:r>
            <a:r>
              <a:rPr lang="lv-LV" sz="1200" dirty="0" err="1"/>
              <a:t>Hamburg-Prague</a:t>
            </a:r>
            <a:r>
              <a:rPr lang="lv-LV" sz="1200" dirty="0"/>
              <a:t> </a:t>
            </a:r>
            <a:r>
              <a:rPr lang="lv-LV" sz="1200" dirty="0" err="1"/>
              <a:t>with</a:t>
            </a:r>
            <a:r>
              <a:rPr lang="lv-LV" sz="1200" dirty="0"/>
              <a:t> </a:t>
            </a:r>
            <a:r>
              <a:rPr lang="lv-LV" sz="1200" dirty="0" err="1"/>
              <a:t>Riga-Prague</a:t>
            </a:r>
            <a:r>
              <a:rPr lang="lv-LV" sz="1200" dirty="0"/>
              <a:t>, </a:t>
            </a:r>
            <a:r>
              <a:rPr lang="lv-LV" sz="1200" b="1" dirty="0"/>
              <a:t>Latvia </a:t>
            </a:r>
            <a:r>
              <a:rPr lang="lv-LV" sz="1200" b="1" dirty="0" err="1"/>
              <a:t>has</a:t>
            </a:r>
            <a:r>
              <a:rPr lang="lv-LV" sz="1200" b="1" dirty="0"/>
              <a:t> a 300-400 EUR </a:t>
            </a:r>
            <a:r>
              <a:rPr lang="lv-LV" sz="1200" b="1" dirty="0" err="1"/>
              <a:t>advantage</a:t>
            </a:r>
            <a:r>
              <a:rPr lang="lv-LV" sz="1200" b="1" dirty="0"/>
              <a:t> per </a:t>
            </a:r>
            <a:r>
              <a:rPr lang="lv-LV" sz="1200" b="1" dirty="0" err="1"/>
              <a:t>container</a:t>
            </a:r>
            <a:r>
              <a:rPr lang="lv-LV" sz="1200" b="1" dirty="0"/>
              <a:t>.</a:t>
            </a:r>
          </a:p>
        </p:txBody>
      </p:sp>
      <p:pic>
        <p:nvPicPr>
          <p:cNvPr id="15" name="Picture 14" descr="Videos - European Commission">
            <a:extLst>
              <a:ext uri="{FF2B5EF4-FFF2-40B4-BE49-F238E27FC236}">
                <a16:creationId xmlns:a16="http://schemas.microsoft.com/office/drawing/2014/main" id="{B38DB0F9-8331-D48F-6F20-EE18ACD875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16613" y="1440926"/>
            <a:ext cx="3720925" cy="200022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Far East PNG Globe 25276090 PNG">
            <a:extLst>
              <a:ext uri="{FF2B5EF4-FFF2-40B4-BE49-F238E27FC236}">
                <a16:creationId xmlns:a16="http://schemas.microsoft.com/office/drawing/2014/main" id="{634CF0E2-AC17-DC5A-0BCC-FDC85C0D1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879" y="5140367"/>
            <a:ext cx="1783930" cy="118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C826BD07-0C25-5DC9-BA13-5264AAF45DB9}"/>
              </a:ext>
            </a:extLst>
          </p:cNvPr>
          <p:cNvGrpSpPr/>
          <p:nvPr/>
        </p:nvGrpSpPr>
        <p:grpSpPr>
          <a:xfrm>
            <a:off x="930788" y="1440926"/>
            <a:ext cx="6498713" cy="3488399"/>
            <a:chOff x="930788" y="1440926"/>
            <a:chExt cx="6498713" cy="348839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4303693-1D11-988E-FA32-87C70A8F2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0788" y="1440926"/>
              <a:ext cx="6498713" cy="3488399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F882F34-D437-C2FC-1E90-F07080C9DEBC}"/>
                </a:ext>
              </a:extLst>
            </p:cNvPr>
            <p:cNvSpPr/>
            <p:nvPr/>
          </p:nvSpPr>
          <p:spPr>
            <a:xfrm>
              <a:off x="1376039" y="1580225"/>
              <a:ext cx="1961965" cy="6125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v-LV" dirty="0"/>
                <a:t>VIA LATVIA CONNECTIVITY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174A90A-E8CA-0D06-C4A3-AE359AC5A318}"/>
                </a:ext>
              </a:extLst>
            </p:cNvPr>
            <p:cNvSpPr/>
            <p:nvPr/>
          </p:nvSpPr>
          <p:spPr>
            <a:xfrm>
              <a:off x="1785892" y="2548023"/>
              <a:ext cx="1285782" cy="18641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 dirty="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7C15777-87B7-39CD-CC40-E4D4113B1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88136" y="3879498"/>
              <a:ext cx="602558" cy="5511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685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3C078DC-68B2-61C9-0988-C9BFD658C9F2}"/>
              </a:ext>
            </a:extLst>
          </p:cNvPr>
          <p:cNvSpPr/>
          <p:nvPr/>
        </p:nvSpPr>
        <p:spPr>
          <a:xfrm>
            <a:off x="0" y="0"/>
            <a:ext cx="12203113" cy="6873875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lv-LV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DCE05DD-940A-44DF-B2C2-F7C8A1EF1B62}"/>
              </a:ext>
            </a:extLst>
          </p:cNvPr>
          <p:cNvCxnSpPr>
            <a:cxnSpLocks/>
          </p:cNvCxnSpPr>
          <p:nvPr/>
        </p:nvCxnSpPr>
        <p:spPr>
          <a:xfrm>
            <a:off x="6368995" y="866718"/>
            <a:ext cx="574423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20E8F72D-F947-4109-AB11-1ABD3903EF28}"/>
              </a:ext>
            </a:extLst>
          </p:cNvPr>
          <p:cNvSpPr txBox="1">
            <a:spLocks/>
          </p:cNvSpPr>
          <p:nvPr/>
        </p:nvSpPr>
        <p:spPr bwMode="auto">
          <a:xfrm>
            <a:off x="1" y="0"/>
            <a:ext cx="12191999" cy="967563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="ctr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lv-LV" sz="2800" b="1" dirty="0">
                <a:solidFill>
                  <a:schemeClr val="bg1"/>
                </a:solidFill>
                <a:latin typeface="Helvetica" panose="020B0604020202020204" pitchFamily="34" charset="0"/>
                <a:ea typeface="HGMaruGothicMPRO" panose="020B0400000000000000" pitchFamily="34" charset="-128"/>
                <a:cs typeface="Helvetica" panose="020B0604020202020204" pitchFamily="34" charset="0"/>
              </a:rPr>
              <a:t>2</a:t>
            </a:r>
            <a:r>
              <a:rPr lang="en-US" sz="2800" b="1" dirty="0">
                <a:solidFill>
                  <a:schemeClr val="bg1"/>
                </a:solidFill>
                <a:latin typeface="Helvetica" panose="020B0604020202020204" pitchFamily="34" charset="0"/>
                <a:ea typeface="HGMaruGothicMPRO" panose="020B0400000000000000" pitchFamily="34" charset="-128"/>
                <a:cs typeface="Helvetica" panose="020B0604020202020204" pitchFamily="34" charset="0"/>
              </a:rPr>
              <a:t>. LATVIAN EXPORTS AND DOMESTIC TRANSPORT</a:t>
            </a:r>
            <a:endParaRPr lang="lv-LV" sz="2800" b="1" dirty="0">
              <a:solidFill>
                <a:schemeClr val="bg1"/>
              </a:solidFill>
              <a:latin typeface="Helvetica" panose="020B0604020202020204" pitchFamily="34" charset="0"/>
              <a:ea typeface="HGMaruGothicMPRO" panose="020B0400000000000000" pitchFamily="34" charset="-128"/>
              <a:cs typeface="Helvetica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028040B-B896-4C4D-B60E-D528B6D5FE92}"/>
              </a:ext>
            </a:extLst>
          </p:cNvPr>
          <p:cNvCxnSpPr>
            <a:cxnSpLocks/>
          </p:cNvCxnSpPr>
          <p:nvPr/>
        </p:nvCxnSpPr>
        <p:spPr>
          <a:xfrm>
            <a:off x="88900" y="752418"/>
            <a:ext cx="121031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50D0422-3036-FEC8-74D5-BC7A6270B045}"/>
              </a:ext>
            </a:extLst>
          </p:cNvPr>
          <p:cNvSpPr txBox="1"/>
          <p:nvPr/>
        </p:nvSpPr>
        <p:spPr>
          <a:xfrm>
            <a:off x="388377" y="1170778"/>
            <a:ext cx="4079483" cy="378565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Shifting domestic cargo from road to rail transport</a:t>
            </a:r>
            <a:endParaRPr lang="lv-LV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Investments in the development of industrial parks and domestic terminals</a:t>
            </a:r>
            <a:endParaRPr lang="lv-LV" sz="1600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/>
              <a:t>Integration of grain elevators into the railway system</a:t>
            </a:r>
            <a:endParaRPr lang="lv-LV" sz="1600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/>
              <a:t>Discussions on transferring wood exports to rail</a:t>
            </a:r>
            <a:endParaRPr lang="lv-LV" sz="1600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/>
              <a:t>Redistribution of EU funds for the creation of domestic intermodal terminals</a:t>
            </a:r>
            <a:endParaRPr lang="lv-LV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Development projects in port areas to promote exports</a:t>
            </a:r>
            <a:endParaRPr lang="lv-LV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Creation of drinking water terminals in Liepaja and </a:t>
            </a:r>
            <a:r>
              <a:rPr lang="en-US" sz="1600" dirty="0" err="1"/>
              <a:t>Ventspils</a:t>
            </a:r>
            <a:endParaRPr lang="en-US" sz="1600" dirty="0"/>
          </a:p>
        </p:txBody>
      </p:sp>
      <p:pic>
        <p:nvPicPr>
          <p:cNvPr id="10" name="Picture 10" descr="Polijā veido &quot;sauso ostu&quot; priekš Ukrainas produkcijas">
            <a:extLst>
              <a:ext uri="{FF2B5EF4-FFF2-40B4-BE49-F238E27FC236}">
                <a16:creationId xmlns:a16="http://schemas.microsoft.com/office/drawing/2014/main" id="{D336ABDB-160C-850B-D7E1-FF4C111DD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77" y="5053293"/>
            <a:ext cx="4054581" cy="172371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9D2DEB-C1D0-7A8C-1CB2-6AC53412D1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836"/>
          <a:stretch/>
        </p:blipFill>
        <p:spPr>
          <a:xfrm>
            <a:off x="4638607" y="4267984"/>
            <a:ext cx="3467371" cy="250902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Picture 25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F60BD78F-CE7B-8D03-6B7C-C25D239AAA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90" r="6509" b="23550"/>
          <a:stretch/>
        </p:blipFill>
        <p:spPr>
          <a:xfrm>
            <a:off x="4635310" y="1170778"/>
            <a:ext cx="3467370" cy="29089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Picture 27" descr="A map of a country with yellow circles&#10;&#10;Description automatically generated">
            <a:extLst>
              <a:ext uri="{FF2B5EF4-FFF2-40B4-BE49-F238E27FC236}">
                <a16:creationId xmlns:a16="http://schemas.microsoft.com/office/drawing/2014/main" id="{87DBD178-709B-65A7-51BE-769291D90C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830" r="13119"/>
          <a:stretch/>
        </p:blipFill>
        <p:spPr>
          <a:xfrm>
            <a:off x="8270130" y="1170778"/>
            <a:ext cx="3601595" cy="558942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C95BE2E-DD3D-5499-1DDC-452BFB656A0E}"/>
              </a:ext>
            </a:extLst>
          </p:cNvPr>
          <p:cNvSpPr txBox="1"/>
          <p:nvPr/>
        </p:nvSpPr>
        <p:spPr>
          <a:xfrm>
            <a:off x="4746294" y="1504837"/>
            <a:ext cx="2320331" cy="584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sz="1600" b="1" dirty="0"/>
              <a:t>Ventspils </a:t>
            </a:r>
            <a:r>
              <a:rPr lang="lv-LV" sz="1600" b="1" dirty="0" err="1"/>
              <a:t>drinking</a:t>
            </a:r>
            <a:r>
              <a:rPr lang="lv-LV" sz="1600" b="1" dirty="0"/>
              <a:t> </a:t>
            </a:r>
            <a:br>
              <a:rPr lang="lv-LV" sz="1600" b="1" dirty="0"/>
            </a:br>
            <a:r>
              <a:rPr lang="lv-LV" sz="1600" b="1" dirty="0" err="1"/>
              <a:t>water</a:t>
            </a:r>
            <a:r>
              <a:rPr lang="lv-LV" sz="1600" b="1" dirty="0"/>
              <a:t> </a:t>
            </a:r>
            <a:r>
              <a:rPr lang="lv-LV" sz="1600" b="1" dirty="0" err="1"/>
              <a:t>terminal</a:t>
            </a:r>
            <a:endParaRPr lang="lv-LV" sz="16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680604-BD24-A858-F150-FDD75CCE843B}"/>
              </a:ext>
            </a:extLst>
          </p:cNvPr>
          <p:cNvSpPr txBox="1"/>
          <p:nvPr/>
        </p:nvSpPr>
        <p:spPr>
          <a:xfrm>
            <a:off x="4632012" y="4333257"/>
            <a:ext cx="3162582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sz="1600" b="1" dirty="0" err="1"/>
              <a:t>Liepaja</a:t>
            </a:r>
            <a:r>
              <a:rPr lang="lv-LV" sz="1600" b="1" dirty="0"/>
              <a:t> </a:t>
            </a:r>
            <a:r>
              <a:rPr lang="lv-LV" sz="1600" b="1" dirty="0" err="1"/>
              <a:t>drinking</a:t>
            </a:r>
            <a:r>
              <a:rPr lang="lv-LV" sz="1600" b="1" dirty="0"/>
              <a:t> </a:t>
            </a:r>
            <a:r>
              <a:rPr lang="lv-LV" sz="1600" b="1" dirty="0" err="1"/>
              <a:t>water</a:t>
            </a:r>
            <a:r>
              <a:rPr lang="lv-LV" sz="1600" b="1" dirty="0"/>
              <a:t> </a:t>
            </a:r>
            <a:r>
              <a:rPr lang="lv-LV" sz="1600" b="1" dirty="0" err="1"/>
              <a:t>terminal</a:t>
            </a:r>
            <a:endParaRPr lang="lv-LV" sz="1600" b="1" dirty="0"/>
          </a:p>
        </p:txBody>
      </p:sp>
    </p:spTree>
    <p:extLst>
      <p:ext uri="{BB962C8B-B14F-4D97-AF65-F5344CB8AC3E}">
        <p14:creationId xmlns:p14="http://schemas.microsoft.com/office/powerpoint/2010/main" val="154838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3C078DC-68B2-61C9-0988-C9BFD658C9F2}"/>
              </a:ext>
            </a:extLst>
          </p:cNvPr>
          <p:cNvSpPr/>
          <p:nvPr/>
        </p:nvSpPr>
        <p:spPr>
          <a:xfrm>
            <a:off x="0" y="0"/>
            <a:ext cx="12203113" cy="6873875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lv-LV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DCE05DD-940A-44DF-B2C2-F7C8A1EF1B62}"/>
              </a:ext>
            </a:extLst>
          </p:cNvPr>
          <p:cNvCxnSpPr>
            <a:cxnSpLocks/>
          </p:cNvCxnSpPr>
          <p:nvPr/>
        </p:nvCxnSpPr>
        <p:spPr>
          <a:xfrm>
            <a:off x="6368995" y="866718"/>
            <a:ext cx="574423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20E8F72D-F947-4109-AB11-1ABD3903EF28}"/>
              </a:ext>
            </a:extLst>
          </p:cNvPr>
          <p:cNvSpPr txBox="1">
            <a:spLocks/>
          </p:cNvSpPr>
          <p:nvPr/>
        </p:nvSpPr>
        <p:spPr bwMode="auto">
          <a:xfrm>
            <a:off x="1" y="0"/>
            <a:ext cx="12191999" cy="967563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="ctr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lv-LV" sz="2800" b="1" dirty="0">
                <a:solidFill>
                  <a:schemeClr val="bg1"/>
                </a:solidFill>
                <a:latin typeface="Helvetica" panose="020B0604020202020204" pitchFamily="34" charset="0"/>
                <a:ea typeface="HGMaruGothicMPRO" panose="020B0400000000000000" pitchFamily="34" charset="-128"/>
                <a:cs typeface="Helvetica" panose="020B0604020202020204" pitchFamily="34" charset="0"/>
              </a:rPr>
              <a:t>3</a:t>
            </a:r>
            <a:r>
              <a:rPr lang="en-US" sz="2800" b="1" dirty="0">
                <a:solidFill>
                  <a:schemeClr val="bg1"/>
                </a:solidFill>
                <a:latin typeface="Helvetica" panose="020B0604020202020204" pitchFamily="34" charset="0"/>
                <a:ea typeface="HGMaruGothicMPRO" panose="020B0400000000000000" pitchFamily="34" charset="-128"/>
                <a:cs typeface="Helvetica" panose="020B0604020202020204" pitchFamily="34" charset="0"/>
              </a:rPr>
              <a:t>. INDUSTRIAL DEVELOPMENT IN PORTS/SPECIAL ECONOMIC ZONES</a:t>
            </a:r>
            <a:endParaRPr lang="lv-LV" sz="2800" b="1" dirty="0">
              <a:solidFill>
                <a:schemeClr val="bg1"/>
              </a:solidFill>
              <a:latin typeface="Helvetica" panose="020B0604020202020204" pitchFamily="34" charset="0"/>
              <a:ea typeface="HGMaruGothicMPRO" panose="020B0400000000000000" pitchFamily="34" charset="-128"/>
              <a:cs typeface="Helvetica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028040B-B896-4C4D-B60E-D528B6D5FE92}"/>
              </a:ext>
            </a:extLst>
          </p:cNvPr>
          <p:cNvCxnSpPr>
            <a:cxnSpLocks/>
          </p:cNvCxnSpPr>
          <p:nvPr/>
        </p:nvCxnSpPr>
        <p:spPr>
          <a:xfrm>
            <a:off x="88900" y="752418"/>
            <a:ext cx="121031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B012114-A479-DFC5-B456-CE671D5F0FB9}"/>
              </a:ext>
            </a:extLst>
          </p:cNvPr>
          <p:cNvSpPr txBox="1"/>
          <p:nvPr/>
        </p:nvSpPr>
        <p:spPr>
          <a:xfrm>
            <a:off x="10386874" y="4190462"/>
            <a:ext cx="1726357" cy="116955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sz="1400" b="1" dirty="0"/>
              <a:t>VENTSPILS INDUSTRIAL PARK:</a:t>
            </a:r>
          </a:p>
          <a:p>
            <a:r>
              <a:rPr lang="lv-LV" sz="1400" b="1" dirty="0"/>
              <a:t>20+ </a:t>
            </a:r>
            <a:r>
              <a:rPr lang="lv-LV" sz="1400" b="1" dirty="0" err="1"/>
              <a:t>manufacturing</a:t>
            </a:r>
            <a:r>
              <a:rPr lang="lv-LV" sz="1400" b="1" dirty="0"/>
              <a:t> </a:t>
            </a:r>
            <a:r>
              <a:rPr lang="lv-LV" sz="1400" b="1" dirty="0" err="1"/>
              <a:t>sites</a:t>
            </a:r>
            <a:endParaRPr lang="lv-LV" sz="1400" b="1" dirty="0"/>
          </a:p>
          <a:p>
            <a:r>
              <a:rPr lang="lv-LV" sz="1400" b="1" dirty="0"/>
              <a:t>2200 </a:t>
            </a:r>
            <a:r>
              <a:rPr lang="lv-LV" sz="1400" b="1" dirty="0" err="1"/>
              <a:t>jobs</a:t>
            </a:r>
            <a:endParaRPr lang="lv-LV" sz="1400" dirty="0"/>
          </a:p>
        </p:txBody>
      </p:sp>
      <p:pic>
        <p:nvPicPr>
          <p:cNvPr id="3" name="Attēls 1" descr="Attēls, kurā ir karte&#10;&#10;Apraksts ģenerēts automātiski">
            <a:extLst>
              <a:ext uri="{FF2B5EF4-FFF2-40B4-BE49-F238E27FC236}">
                <a16:creationId xmlns:a16="http://schemas.microsoft.com/office/drawing/2014/main" id="{4E91A926-49C2-CB79-B397-254AAEF6CA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1196" y="4217005"/>
            <a:ext cx="4165678" cy="226803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1027E1A-0813-C041-4E89-8BE17754FF9E}"/>
              </a:ext>
            </a:extLst>
          </p:cNvPr>
          <p:cNvGrpSpPr/>
          <p:nvPr/>
        </p:nvGrpSpPr>
        <p:grpSpPr>
          <a:xfrm>
            <a:off x="311441" y="1191283"/>
            <a:ext cx="6439211" cy="2798803"/>
            <a:chOff x="6236993" y="389517"/>
            <a:chExt cx="5724616" cy="3272621"/>
          </a:xfrm>
        </p:grpSpPr>
        <p:pic>
          <p:nvPicPr>
            <p:cNvPr id="12" name="Picture 2" descr="Spilve Industrial Park Zone A visualization">
              <a:extLst>
                <a:ext uri="{FF2B5EF4-FFF2-40B4-BE49-F238E27FC236}">
                  <a16:creationId xmlns:a16="http://schemas.microsoft.com/office/drawing/2014/main" id="{4C35054C-C45A-86E9-ADBD-262C03A375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0" r="406" b="9035"/>
            <a:stretch/>
          </p:blipFill>
          <p:spPr bwMode="auto">
            <a:xfrm>
              <a:off x="6236993" y="393258"/>
              <a:ext cx="5711543" cy="326888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AC561DF-4540-8229-F087-D1B2A66B9DE0}"/>
                </a:ext>
              </a:extLst>
            </p:cNvPr>
            <p:cNvSpPr txBox="1"/>
            <p:nvPr/>
          </p:nvSpPr>
          <p:spPr>
            <a:xfrm>
              <a:off x="9132885" y="389517"/>
              <a:ext cx="2828724" cy="3958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lv-LV" sz="1600" b="1" dirty="0"/>
                <a:t>FREEPORT OF RIGA – SPILVE AREA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8AA3F8C-D7A1-1368-F845-F109634EA679}"/>
              </a:ext>
            </a:extLst>
          </p:cNvPr>
          <p:cNvGrpSpPr/>
          <p:nvPr/>
        </p:nvGrpSpPr>
        <p:grpSpPr>
          <a:xfrm>
            <a:off x="297163" y="4217005"/>
            <a:ext cx="5575257" cy="2268039"/>
            <a:chOff x="6368271" y="3897561"/>
            <a:chExt cx="5575257" cy="287738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E07163D-10E8-2C0D-3BD2-12855CECC1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7783"/>
            <a:stretch/>
          </p:blipFill>
          <p:spPr>
            <a:xfrm>
              <a:off x="6398350" y="3897561"/>
              <a:ext cx="5545178" cy="287738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7D0EA75-EEEB-CBE6-E3FC-9589DFFB153B}"/>
                </a:ext>
              </a:extLst>
            </p:cNvPr>
            <p:cNvSpPr txBox="1"/>
            <p:nvPr/>
          </p:nvSpPr>
          <p:spPr>
            <a:xfrm>
              <a:off x="6368271" y="3981786"/>
              <a:ext cx="4789742" cy="4295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lv-LV" sz="1600" b="1" dirty="0"/>
                <a:t>LIEPAJA – 24 NEW MANUFACTURING SITES IN 7 YEARS </a:t>
              </a:r>
            </a:p>
          </p:txBody>
        </p:sp>
      </p:grpSp>
      <p:pic>
        <p:nvPicPr>
          <p:cNvPr id="33" name="Picture 2" descr="AttÄlu rezultÄti vaicÄjumam âlesjoforsâ">
            <a:extLst>
              <a:ext uri="{FF2B5EF4-FFF2-40B4-BE49-F238E27FC236}">
                <a16:creationId xmlns:a16="http://schemas.microsoft.com/office/drawing/2014/main" id="{476B2346-FF04-462D-0EBF-E42C9C694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878" y="1191283"/>
            <a:ext cx="2052573" cy="74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AttÄlu rezultÄti vaicÄjumam âcaljan rite hiteâ">
            <a:extLst>
              <a:ext uri="{FF2B5EF4-FFF2-40B4-BE49-F238E27FC236}">
                <a16:creationId xmlns:a16="http://schemas.microsoft.com/office/drawing/2014/main" id="{7EEB4034-137C-5B36-9C00-2D7A808A2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069" y="1191283"/>
            <a:ext cx="2781033" cy="73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SaistÄ«ts attÄls">
            <a:extLst>
              <a:ext uri="{FF2B5EF4-FFF2-40B4-BE49-F238E27FC236}">
                <a16:creationId xmlns:a16="http://schemas.microsoft.com/office/drawing/2014/main" id="{131FFA0C-E431-6C9E-2088-881C3EA9F9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05" b="30886"/>
          <a:stretch/>
        </p:blipFill>
        <p:spPr bwMode="auto">
          <a:xfrm>
            <a:off x="6969878" y="2156210"/>
            <a:ext cx="1821440" cy="76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A picture containing table&#10;&#10;Description automatically generated">
            <a:extLst>
              <a:ext uri="{FF2B5EF4-FFF2-40B4-BE49-F238E27FC236}">
                <a16:creationId xmlns:a16="http://schemas.microsoft.com/office/drawing/2014/main" id="{35AAA290-C161-86AB-633F-D0A1102F52C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401" y="2146199"/>
            <a:ext cx="1248600" cy="77337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E69D5EC-6EE4-4C84-CECD-8D03D6A3F8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878" y="3109132"/>
            <a:ext cx="1463797" cy="763365"/>
          </a:xfrm>
          <a:prstGeom prst="rect">
            <a:avLst/>
          </a:prstGeom>
        </p:spPr>
      </p:pic>
      <p:pic>
        <p:nvPicPr>
          <p:cNvPr id="38" name="Picture 37" descr="Logo, company name&#10;&#10;Description automatically generated">
            <a:extLst>
              <a:ext uri="{FF2B5EF4-FFF2-40B4-BE49-F238E27FC236}">
                <a16:creationId xmlns:a16="http://schemas.microsoft.com/office/drawing/2014/main" id="{48D4B18E-5FBF-C20A-902C-6B0C2C8DEE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241" y="2164148"/>
            <a:ext cx="1545861" cy="755428"/>
          </a:xfrm>
          <a:prstGeom prst="rect">
            <a:avLst/>
          </a:prstGeom>
        </p:spPr>
      </p:pic>
      <p:pic>
        <p:nvPicPr>
          <p:cNvPr id="40" name="Picture 2" descr="AttÄlu rezultÄti vaicÄjumam âTrelleborg Wheel Systems Liepaja, LSEZ SIAâ">
            <a:extLst>
              <a:ext uri="{FF2B5EF4-FFF2-40B4-BE49-F238E27FC236}">
                <a16:creationId xmlns:a16="http://schemas.microsoft.com/office/drawing/2014/main" id="{04C139CC-7BD3-2C63-C55C-CA8226EBD1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3" b="16905"/>
          <a:stretch/>
        </p:blipFill>
        <p:spPr bwMode="auto">
          <a:xfrm>
            <a:off x="10277001" y="3102460"/>
            <a:ext cx="1657532" cy="72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26A99979-4984-F660-8A88-22546673D1BA}"/>
              </a:ext>
            </a:extLst>
          </p:cNvPr>
          <p:cNvGrpSpPr/>
          <p:nvPr/>
        </p:nvGrpSpPr>
        <p:grpSpPr>
          <a:xfrm>
            <a:off x="8579273" y="3102460"/>
            <a:ext cx="1574880" cy="763366"/>
            <a:chOff x="2731054" y="1084522"/>
            <a:chExt cx="4505770" cy="1018600"/>
          </a:xfrm>
        </p:grpSpPr>
        <p:pic>
          <p:nvPicPr>
            <p:cNvPr id="42" name="Picture 6" descr="AttÄlu rezultÄti vaicÄjumam âmetaplast facebookâ">
              <a:extLst>
                <a:ext uri="{FF2B5EF4-FFF2-40B4-BE49-F238E27FC236}">
                  <a16:creationId xmlns:a16="http://schemas.microsoft.com/office/drawing/2014/main" id="{A996F74C-910F-5BA8-7668-AE56ABA234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180"/>
            <a:stretch/>
          </p:blipFill>
          <p:spPr bwMode="auto">
            <a:xfrm>
              <a:off x="2731054" y="1084522"/>
              <a:ext cx="4505770" cy="1018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E6B0C5C-B132-96FC-E550-D0C00A528A37}"/>
                </a:ext>
              </a:extLst>
            </p:cNvPr>
            <p:cNvSpPr/>
            <p:nvPr/>
          </p:nvSpPr>
          <p:spPr>
            <a:xfrm>
              <a:off x="3709851" y="1776550"/>
              <a:ext cx="1789612" cy="326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</p:grpSp>
    </p:spTree>
    <p:extLst>
      <p:ext uri="{BB962C8B-B14F-4D97-AF65-F5344CB8AC3E}">
        <p14:creationId xmlns:p14="http://schemas.microsoft.com/office/powerpoint/2010/main" val="267792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3C078DC-68B2-61C9-0988-C9BFD658C9F2}"/>
              </a:ext>
            </a:extLst>
          </p:cNvPr>
          <p:cNvSpPr/>
          <p:nvPr/>
        </p:nvSpPr>
        <p:spPr>
          <a:xfrm>
            <a:off x="0" y="0"/>
            <a:ext cx="12203113" cy="6873875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lv-LV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DCE05DD-940A-44DF-B2C2-F7C8A1EF1B62}"/>
              </a:ext>
            </a:extLst>
          </p:cNvPr>
          <p:cNvCxnSpPr>
            <a:cxnSpLocks/>
          </p:cNvCxnSpPr>
          <p:nvPr/>
        </p:nvCxnSpPr>
        <p:spPr>
          <a:xfrm>
            <a:off x="6368995" y="866718"/>
            <a:ext cx="574423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20E8F72D-F947-4109-AB11-1ABD3903EF28}"/>
              </a:ext>
            </a:extLst>
          </p:cNvPr>
          <p:cNvSpPr txBox="1">
            <a:spLocks/>
          </p:cNvSpPr>
          <p:nvPr/>
        </p:nvSpPr>
        <p:spPr bwMode="auto">
          <a:xfrm>
            <a:off x="1" y="0"/>
            <a:ext cx="12191999" cy="967563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="ctr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lv-LV" sz="2800" b="1" dirty="0">
                <a:solidFill>
                  <a:schemeClr val="bg1"/>
                </a:solidFill>
                <a:latin typeface="Helvetica" panose="020B0604020202020204" pitchFamily="34" charset="0"/>
                <a:ea typeface="HGMaruGothicMPRO" panose="020B0400000000000000" pitchFamily="34" charset="-128"/>
                <a:cs typeface="Helvetica" panose="020B0604020202020204" pitchFamily="34" charset="0"/>
              </a:rPr>
              <a:t>4</a:t>
            </a:r>
            <a:r>
              <a:rPr lang="en-US" sz="2800" b="1" dirty="0">
                <a:solidFill>
                  <a:schemeClr val="bg1"/>
                </a:solidFill>
                <a:latin typeface="Helvetica" panose="020B0604020202020204" pitchFamily="34" charset="0"/>
                <a:ea typeface="HGMaruGothicMPRO" panose="020B0400000000000000" pitchFamily="34" charset="-128"/>
                <a:cs typeface="Helvetica" panose="020B0604020202020204" pitchFamily="34" charset="0"/>
              </a:rPr>
              <a:t>. RENEWABLE RESOURCE ENERGY PROJECTS</a:t>
            </a:r>
            <a:endParaRPr lang="lv-LV" sz="2800" b="1" dirty="0">
              <a:solidFill>
                <a:schemeClr val="bg1"/>
              </a:solidFill>
              <a:latin typeface="Helvetica" panose="020B0604020202020204" pitchFamily="34" charset="0"/>
              <a:ea typeface="HGMaruGothicMPRO" panose="020B0400000000000000" pitchFamily="34" charset="-128"/>
              <a:cs typeface="Helvetica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028040B-B896-4C4D-B60E-D528B6D5FE92}"/>
              </a:ext>
            </a:extLst>
          </p:cNvPr>
          <p:cNvCxnSpPr>
            <a:cxnSpLocks/>
          </p:cNvCxnSpPr>
          <p:nvPr/>
        </p:nvCxnSpPr>
        <p:spPr>
          <a:xfrm>
            <a:off x="88900" y="752418"/>
            <a:ext cx="121031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AD5FFD53-A1AF-88A4-CB33-34784E5571A4}"/>
              </a:ext>
            </a:extLst>
          </p:cNvPr>
          <p:cNvGrpSpPr/>
          <p:nvPr/>
        </p:nvGrpSpPr>
        <p:grpSpPr>
          <a:xfrm>
            <a:off x="4663385" y="4841333"/>
            <a:ext cx="4263948" cy="1614091"/>
            <a:chOff x="749722" y="4844860"/>
            <a:chExt cx="4179329" cy="173054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6871868-9FC0-C868-926A-53DDC29118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1212"/>
            <a:stretch/>
          </p:blipFill>
          <p:spPr>
            <a:xfrm>
              <a:off x="767140" y="4844860"/>
              <a:ext cx="4161911" cy="170834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B26B81-E033-60B1-7132-6ACB1A779C5D}"/>
                </a:ext>
              </a:extLst>
            </p:cNvPr>
            <p:cNvSpPr txBox="1"/>
            <p:nvPr/>
          </p:nvSpPr>
          <p:spPr>
            <a:xfrm>
              <a:off x="749722" y="6245423"/>
              <a:ext cx="4179329" cy="32998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lv-LV" sz="1400" b="1" dirty="0"/>
                <a:t>LIEPAJA HYDROGEN PLANT</a:t>
              </a:r>
              <a:endParaRPr lang="lv-LV" sz="1400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A483C78-8CB4-FCEE-7E55-4B976F82D58D}"/>
              </a:ext>
            </a:extLst>
          </p:cNvPr>
          <p:cNvGrpSpPr/>
          <p:nvPr/>
        </p:nvGrpSpPr>
        <p:grpSpPr>
          <a:xfrm>
            <a:off x="498965" y="1511466"/>
            <a:ext cx="4959841" cy="3283473"/>
            <a:chOff x="7707638" y="4384932"/>
            <a:chExt cx="3865268" cy="216826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7E42186-AA6A-5110-574F-1E051F9D8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26956" y="4384932"/>
              <a:ext cx="3845950" cy="216826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2E4AF7C-AFBE-D6D5-ACE7-A51D6DD90A7C}"/>
                </a:ext>
              </a:extLst>
            </p:cNvPr>
            <p:cNvSpPr txBox="1"/>
            <p:nvPr/>
          </p:nvSpPr>
          <p:spPr>
            <a:xfrm>
              <a:off x="7707638" y="4493163"/>
              <a:ext cx="3865268" cy="24389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lv-LV" b="1" dirty="0"/>
                <a:t>LIEPAJA OFFSHORE WIND PARK BASE</a:t>
              </a:r>
              <a:endParaRPr lang="lv-LV" dirty="0"/>
            </a:p>
          </p:txBody>
        </p:sp>
      </p:grpSp>
      <p:pic>
        <p:nvPicPr>
          <p:cNvPr id="13" name="Picture 12" descr="A map of the world with different countries/regions&#10;&#10;Description automatically generated">
            <a:extLst>
              <a:ext uri="{FF2B5EF4-FFF2-40B4-BE49-F238E27FC236}">
                <a16:creationId xmlns:a16="http://schemas.microsoft.com/office/drawing/2014/main" id="{C8F32F13-F5AD-091C-4989-98EB78A37CE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6979" y="1521449"/>
            <a:ext cx="2774708" cy="304820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Picture 13" descr="A map of a city&#10;&#10;Description automatically generated">
            <a:extLst>
              <a:ext uri="{FF2B5EF4-FFF2-40B4-BE49-F238E27FC236}">
                <a16:creationId xmlns:a16="http://schemas.microsoft.com/office/drawing/2014/main" id="{C93D8195-74A9-9BDE-8A20-B354D6B129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7531" y="1504837"/>
            <a:ext cx="3295976" cy="265976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1AD804D-99CE-E9DD-1E7D-93D445D52A78}"/>
              </a:ext>
            </a:extLst>
          </p:cNvPr>
          <p:cNvSpPr txBox="1"/>
          <p:nvPr/>
        </p:nvSpPr>
        <p:spPr>
          <a:xfrm>
            <a:off x="5761136" y="4053956"/>
            <a:ext cx="2800551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sz="1400" b="1" dirty="0"/>
              <a:t>VENTSPILS OFFSHORE WIND PARK BASE</a:t>
            </a:r>
            <a:endParaRPr lang="lv-LV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F73E14-E9ED-DF3F-DDB4-C32FB4D4F1FE}"/>
              </a:ext>
            </a:extLst>
          </p:cNvPr>
          <p:cNvSpPr txBox="1"/>
          <p:nvPr/>
        </p:nvSpPr>
        <p:spPr>
          <a:xfrm>
            <a:off x="9353727" y="4188175"/>
            <a:ext cx="2529780" cy="224676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err="1"/>
              <a:t>Elwind</a:t>
            </a:r>
            <a:r>
              <a:rPr lang="en-US" sz="1400" dirty="0"/>
              <a:t> Latvia project electricity interconnection to </a:t>
            </a:r>
            <a:r>
              <a:rPr lang="en-US" sz="1400" dirty="0" err="1"/>
              <a:t>Ventspils</a:t>
            </a:r>
            <a:r>
              <a:rPr lang="en-US" sz="1400" dirty="0"/>
              <a:t> necessary for the development of the hydrogen economy:</a:t>
            </a:r>
            <a:endParaRPr lang="lv-LV" sz="1400" dirty="0"/>
          </a:p>
          <a:p>
            <a:endParaRPr lang="en-US" sz="1400" dirty="0"/>
          </a:p>
          <a:p>
            <a:r>
              <a:rPr lang="en-US" sz="1400" dirty="0"/>
              <a:t>For the storage and transport of green ammonia, e-methanol, and other renewable energy products</a:t>
            </a:r>
          </a:p>
          <a:p>
            <a:endParaRPr lang="lv-LV" sz="1400" b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FE48C19-D53C-41EE-764E-0B513BEC9C3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7" t="16084" r="4423" b="33698"/>
          <a:stretch/>
        </p:blipFill>
        <p:spPr>
          <a:xfrm>
            <a:off x="523754" y="4841332"/>
            <a:ext cx="4111471" cy="16140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4331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26" b="15412"/>
          <a:stretch/>
        </p:blipFill>
        <p:spPr>
          <a:xfrm>
            <a:off x="1" y="-17361"/>
            <a:ext cx="12192000" cy="6884075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ADD468C-7793-4A05-8755-A6310A079DF2}"/>
              </a:ext>
            </a:extLst>
          </p:cNvPr>
          <p:cNvSpPr/>
          <p:nvPr/>
        </p:nvSpPr>
        <p:spPr>
          <a:xfrm>
            <a:off x="7628446" y="0"/>
            <a:ext cx="4560379" cy="6877050"/>
          </a:xfrm>
          <a:prstGeom prst="rect">
            <a:avLst/>
          </a:prstGeom>
          <a:solidFill>
            <a:srgbClr val="3C4555">
              <a:alpha val="49804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B88F7A28-6BCF-467F-98F4-8DC4F9535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8225" y="80292"/>
            <a:ext cx="4143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2400"/>
              </a:spcAft>
              <a:buFontTx/>
              <a:buNone/>
            </a:pPr>
            <a:r>
              <a:rPr lang="en-US" altLang="lv-LV" sz="4000" b="1" dirty="0">
                <a:solidFill>
                  <a:schemeClr val="bg1"/>
                </a:solidFill>
                <a:latin typeface="Helvetica" panose="020B0604020202020204" pitchFamily="34" charset="0"/>
              </a:rPr>
              <a:t>AVIATION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E65F166-A122-465A-A846-238EB354BB1F}"/>
              </a:ext>
            </a:extLst>
          </p:cNvPr>
          <p:cNvCxnSpPr>
            <a:cxnSpLocks/>
          </p:cNvCxnSpPr>
          <p:nvPr/>
        </p:nvCxnSpPr>
        <p:spPr>
          <a:xfrm>
            <a:off x="7628446" y="798653"/>
            <a:ext cx="4563554" cy="1157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3">
            <a:extLst>
              <a:ext uri="{FF2B5EF4-FFF2-40B4-BE49-F238E27FC236}">
                <a16:creationId xmlns:a16="http://schemas.microsoft.com/office/drawing/2014/main" id="{38A07714-90FB-4586-B460-283EE851A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4796" y="1081088"/>
            <a:ext cx="4554029" cy="486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Blip>
                <a:blip r:embed="rId4"/>
              </a:buBlip>
            </a:pPr>
            <a:r>
              <a:rPr lang="en-US" altLang="lv-LV" sz="2000" b="1" dirty="0">
                <a:solidFill>
                  <a:schemeClr val="bg1"/>
                </a:solidFill>
                <a:latin typeface="Helvetica" panose="020B0604020202020204" pitchFamily="34" charset="0"/>
              </a:rPr>
              <a:t>STRATEGIC INDUSTRY FOR LATVIA</a:t>
            </a:r>
            <a:endParaRPr lang="lv-LV" altLang="lv-LV" sz="2000" b="1" dirty="0">
              <a:solidFill>
                <a:schemeClr val="bg1"/>
              </a:solidFill>
              <a:latin typeface="Helvetica" panose="020B0604020202020204" pitchFamily="34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Blip>
                <a:blip r:embed="rId4"/>
              </a:buBlip>
            </a:pPr>
            <a:endParaRPr lang="en-US" altLang="lv-LV" sz="800" b="1" dirty="0">
              <a:solidFill>
                <a:schemeClr val="bg1"/>
              </a:solidFill>
              <a:latin typeface="Helvetica" panose="020B0604020202020204" pitchFamily="34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Blip>
                <a:blip r:embed="rId4"/>
              </a:buBlip>
            </a:pPr>
            <a:r>
              <a:rPr lang="en-US" altLang="lv-LV" sz="2000" b="1" dirty="0">
                <a:solidFill>
                  <a:schemeClr val="bg1"/>
                </a:solidFill>
                <a:latin typeface="Helvetica" panose="020B0604020202020204" pitchFamily="34" charset="0"/>
              </a:rPr>
              <a:t>RIGA AIRPORT </a:t>
            </a:r>
            <a:r>
              <a:rPr lang="mr-IN" altLang="lv-LV" sz="2000" b="1" dirty="0">
                <a:solidFill>
                  <a:schemeClr val="bg1"/>
                </a:solidFill>
                <a:latin typeface="Helvetica" panose="020B0604020202020204" pitchFamily="34" charset="0"/>
              </a:rPr>
              <a:t>–</a:t>
            </a:r>
            <a:r>
              <a:rPr lang="en-US" altLang="lv-LV" sz="2000" b="1" dirty="0">
                <a:solidFill>
                  <a:schemeClr val="bg1"/>
                </a:solidFill>
                <a:latin typeface="Helvetica" panose="020B0604020202020204" pitchFamily="34" charset="0"/>
                <a:cs typeface="Mangal" panose="02040503050203030202" pitchFamily="18" charset="0"/>
              </a:rPr>
              <a:t> A REG</a:t>
            </a:r>
            <a:r>
              <a:rPr lang="lv-LV" altLang="lv-LV" sz="2000" b="1" dirty="0">
                <a:solidFill>
                  <a:schemeClr val="bg1"/>
                </a:solidFill>
                <a:latin typeface="Helvetica" panose="020B0604020202020204" pitchFamily="34" charset="0"/>
                <a:cs typeface="Mangal" panose="02040503050203030202" pitchFamily="18" charset="0"/>
              </a:rPr>
              <a:t>I</a:t>
            </a:r>
            <a:r>
              <a:rPr lang="en-US" altLang="lv-LV" sz="2000" b="1" dirty="0">
                <a:solidFill>
                  <a:schemeClr val="bg1"/>
                </a:solidFill>
                <a:latin typeface="Helvetica" panose="020B0604020202020204" pitchFamily="34" charset="0"/>
                <a:cs typeface="Mangal" panose="02040503050203030202" pitchFamily="18" charset="0"/>
              </a:rPr>
              <a:t>ONAL LEADER</a:t>
            </a:r>
            <a:endParaRPr lang="lv-LV" altLang="lv-LV" sz="2000" b="1" dirty="0">
              <a:solidFill>
                <a:schemeClr val="bg1"/>
              </a:solidFill>
              <a:latin typeface="Helvetica" panose="020B0604020202020204" pitchFamily="34" charset="0"/>
              <a:cs typeface="Mangal" panose="02040503050203030202" pitchFamily="18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Blip>
                <a:blip r:embed="rId4"/>
              </a:buBlip>
            </a:pPr>
            <a:endParaRPr lang="en-US" altLang="lv-LV" sz="800" b="1" dirty="0">
              <a:solidFill>
                <a:schemeClr val="bg1"/>
              </a:solidFill>
              <a:latin typeface="Helvetica" panose="020B0604020202020204" pitchFamily="34" charset="0"/>
              <a:cs typeface="Mangal" panose="02040503050203030202" pitchFamily="18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Blip>
                <a:blip r:embed="rId4"/>
              </a:buBlip>
            </a:pPr>
            <a:r>
              <a:rPr lang="lv-LV" altLang="lv-LV" sz="2000" b="1" dirty="0">
                <a:solidFill>
                  <a:schemeClr val="bg1"/>
                </a:solidFill>
                <a:latin typeface="Helvetica" panose="020B0604020202020204" pitchFamily="34" charset="0"/>
                <a:cs typeface="Mangal" panose="02040503050203030202" pitchFamily="18" charset="0"/>
              </a:rPr>
              <a:t>880M IN EXPORTS</a:t>
            </a:r>
          </a:p>
          <a:p>
            <a:pPr>
              <a:spcBef>
                <a:spcPct val="0"/>
              </a:spcBef>
              <a:spcAft>
                <a:spcPts val="600"/>
              </a:spcAft>
              <a:buBlip>
                <a:blip r:embed="rId4"/>
              </a:buBlip>
            </a:pPr>
            <a:endParaRPr lang="en-US" altLang="lv-LV" sz="800" b="1" dirty="0">
              <a:solidFill>
                <a:schemeClr val="bg1"/>
              </a:solidFill>
              <a:latin typeface="Helvetica" panose="020B0604020202020204" pitchFamily="34" charset="0"/>
              <a:cs typeface="Mangal" panose="02040503050203030202" pitchFamily="18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Blip>
                <a:blip r:embed="rId4"/>
              </a:buBlip>
            </a:pPr>
            <a:r>
              <a:rPr lang="lv-LV" altLang="lv-LV" sz="2000" b="1" dirty="0">
                <a:solidFill>
                  <a:schemeClr val="bg1"/>
                </a:solidFill>
                <a:latin typeface="Helvetica" panose="020B0604020202020204" pitchFamily="34" charset="0"/>
                <a:cs typeface="Mangal" panose="02040503050203030202" pitchFamily="18" charset="0"/>
              </a:rPr>
              <a:t>70+ DIRECT DESTINATIONS</a:t>
            </a:r>
          </a:p>
          <a:p>
            <a:pPr>
              <a:spcBef>
                <a:spcPct val="0"/>
              </a:spcBef>
              <a:spcAft>
                <a:spcPts val="600"/>
              </a:spcAft>
              <a:buBlip>
                <a:blip r:embed="rId4"/>
              </a:buBlip>
            </a:pPr>
            <a:endParaRPr lang="en-US" altLang="lv-LV" sz="800" b="1" dirty="0">
              <a:solidFill>
                <a:schemeClr val="bg1"/>
              </a:solidFill>
              <a:latin typeface="Helvetica" panose="020B0604020202020204" pitchFamily="34" charset="0"/>
              <a:cs typeface="Mangal" panose="02040503050203030202" pitchFamily="18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Blip>
                <a:blip r:embed="rId4"/>
              </a:buBlip>
            </a:pPr>
            <a:r>
              <a:rPr lang="en-US" altLang="lv-LV" sz="2000" b="1" dirty="0">
                <a:solidFill>
                  <a:schemeClr val="bg1"/>
                </a:solidFill>
                <a:latin typeface="Helvetica" panose="020B0604020202020204" pitchFamily="34" charset="0"/>
                <a:cs typeface="Mangal" panose="02040503050203030202" pitchFamily="18" charset="0"/>
              </a:rPr>
              <a:t>2024 Q1:</a:t>
            </a:r>
            <a:br>
              <a:rPr lang="en-US" altLang="lv-LV" sz="2000" b="1" dirty="0">
                <a:solidFill>
                  <a:schemeClr val="bg1"/>
                </a:solidFill>
                <a:latin typeface="Helvetica" panose="020B0604020202020204" pitchFamily="34" charset="0"/>
                <a:cs typeface="Mangal" panose="02040503050203030202" pitchFamily="18" charset="0"/>
              </a:rPr>
            </a:br>
            <a:r>
              <a:rPr lang="en-US" altLang="lv-LV" sz="2000" b="1" dirty="0">
                <a:solidFill>
                  <a:schemeClr val="bg1"/>
                </a:solidFill>
                <a:latin typeface="Helvetica" panose="020B0604020202020204" pitchFamily="34" charset="0"/>
                <a:cs typeface="Mangal" panose="02040503050203030202" pitchFamily="18" charset="0"/>
              </a:rPr>
              <a:t>26% INCREASE IN REVENUE, </a:t>
            </a:r>
            <a:br>
              <a:rPr lang="en-US" altLang="lv-LV" sz="2000" b="1" dirty="0">
                <a:solidFill>
                  <a:schemeClr val="bg1"/>
                </a:solidFill>
                <a:latin typeface="Helvetica" panose="020B0604020202020204" pitchFamily="34" charset="0"/>
                <a:cs typeface="Mangal" panose="02040503050203030202" pitchFamily="18" charset="0"/>
              </a:rPr>
            </a:br>
            <a:r>
              <a:rPr lang="en-US" altLang="lv-LV" sz="2000" b="1" dirty="0">
                <a:solidFill>
                  <a:schemeClr val="bg1"/>
                </a:solidFill>
                <a:latin typeface="Helvetica" panose="020B0604020202020204" pitchFamily="34" charset="0"/>
                <a:cs typeface="Mangal" panose="02040503050203030202" pitchFamily="18" charset="0"/>
              </a:rPr>
              <a:t>20% INCREASE IN PASSENGER NUMBERS</a:t>
            </a:r>
          </a:p>
          <a:p>
            <a:pPr>
              <a:spcBef>
                <a:spcPct val="0"/>
              </a:spcBef>
              <a:spcAft>
                <a:spcPts val="600"/>
              </a:spcAft>
              <a:buBlip>
                <a:blip r:embed="rId4"/>
              </a:buBlip>
            </a:pPr>
            <a:endParaRPr lang="lv-LV" altLang="lv-LV" sz="800" b="1" dirty="0">
              <a:solidFill>
                <a:schemeClr val="bg1"/>
              </a:solidFill>
              <a:latin typeface="Helvetica" panose="020B0604020202020204" pitchFamily="34" charset="0"/>
              <a:cs typeface="Mangal" panose="02040503050203030202" pitchFamily="18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Blip>
                <a:blip r:embed="rId4"/>
              </a:buBlip>
            </a:pPr>
            <a:r>
              <a:rPr lang="lv-LV" altLang="lv-LV" sz="2000" b="1" dirty="0">
                <a:solidFill>
                  <a:schemeClr val="bg1"/>
                </a:solidFill>
                <a:latin typeface="Helvetica" panose="020B0604020202020204" pitchFamily="34" charset="0"/>
                <a:cs typeface="Mangal" panose="02040503050203030202" pitchFamily="18" charset="0"/>
              </a:rPr>
              <a:t>FUTURE IPO</a:t>
            </a:r>
            <a:endParaRPr lang="en-US" altLang="lv-LV" sz="2000" b="1" dirty="0">
              <a:solidFill>
                <a:schemeClr val="bg1"/>
              </a:solidFill>
              <a:latin typeface="Helvetica" panose="020B0604020202020204" pitchFamily="34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968672"/>
      </p:ext>
    </p:extLst>
  </p:cSld>
  <p:clrMapOvr>
    <a:masterClrMapping/>
  </p:clrMapOvr>
  <p:transition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3C078DC-68B2-61C9-0988-C9BFD658C9F2}"/>
              </a:ext>
            </a:extLst>
          </p:cNvPr>
          <p:cNvSpPr/>
          <p:nvPr/>
        </p:nvSpPr>
        <p:spPr>
          <a:xfrm>
            <a:off x="0" y="0"/>
            <a:ext cx="12203113" cy="6873875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lv-LV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DCE05DD-940A-44DF-B2C2-F7C8A1EF1B62}"/>
              </a:ext>
            </a:extLst>
          </p:cNvPr>
          <p:cNvCxnSpPr>
            <a:cxnSpLocks/>
          </p:cNvCxnSpPr>
          <p:nvPr/>
        </p:nvCxnSpPr>
        <p:spPr>
          <a:xfrm>
            <a:off x="6368995" y="866718"/>
            <a:ext cx="574423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20E8F72D-F947-4109-AB11-1ABD3903EF28}"/>
              </a:ext>
            </a:extLst>
          </p:cNvPr>
          <p:cNvSpPr txBox="1">
            <a:spLocks/>
          </p:cNvSpPr>
          <p:nvPr/>
        </p:nvSpPr>
        <p:spPr bwMode="auto">
          <a:xfrm>
            <a:off x="1" y="0"/>
            <a:ext cx="12191999" cy="967563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="ctr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lv-LV" sz="2800" b="1" dirty="0">
                <a:solidFill>
                  <a:schemeClr val="bg1"/>
                </a:solidFill>
                <a:latin typeface="Helvetica" panose="020B0604020202020204" pitchFamily="34" charset="0"/>
                <a:ea typeface="HGMaruGothicMPRO" panose="020B0400000000000000" pitchFamily="34" charset="-128"/>
                <a:cs typeface="Helvetica" panose="020B0604020202020204" pitchFamily="34" charset="0"/>
              </a:rPr>
              <a:t>5</a:t>
            </a:r>
            <a:r>
              <a:rPr lang="en-US" sz="2800" b="1" dirty="0">
                <a:solidFill>
                  <a:schemeClr val="bg1"/>
                </a:solidFill>
                <a:latin typeface="Helvetica" panose="020B0604020202020204" pitchFamily="34" charset="0"/>
                <a:ea typeface="HGMaruGothicMPRO" panose="020B0400000000000000" pitchFamily="34" charset="-128"/>
                <a:cs typeface="Helvetica" panose="020B0604020202020204" pitchFamily="34" charset="0"/>
              </a:rPr>
              <a:t>. </a:t>
            </a:r>
            <a:r>
              <a:rPr lang="lv-LV" sz="2800" b="1" dirty="0">
                <a:solidFill>
                  <a:schemeClr val="bg1"/>
                </a:solidFill>
                <a:latin typeface="Helvetica" panose="020B0604020202020204" pitchFamily="34" charset="0"/>
                <a:ea typeface="HGMaruGothicMPRO" panose="020B0400000000000000" pitchFamily="34" charset="-128"/>
                <a:cs typeface="Helvetica" panose="020B0604020202020204" pitchFamily="34" charset="0"/>
              </a:rPr>
              <a:t>MILITARY MOBILITY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028040B-B896-4C4D-B60E-D528B6D5FE92}"/>
              </a:ext>
            </a:extLst>
          </p:cNvPr>
          <p:cNvCxnSpPr>
            <a:cxnSpLocks/>
          </p:cNvCxnSpPr>
          <p:nvPr/>
        </p:nvCxnSpPr>
        <p:spPr>
          <a:xfrm>
            <a:off x="88900" y="752418"/>
            <a:ext cx="121031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2499FA1B-D8CB-B483-53DD-17B1D7DDA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267" y="1247089"/>
            <a:ext cx="5816525" cy="267362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Picture 9" descr="A map of a city&#10;&#10;Description automatically generated">
            <a:extLst>
              <a:ext uri="{FF2B5EF4-FFF2-40B4-BE49-F238E27FC236}">
                <a16:creationId xmlns:a16="http://schemas.microsoft.com/office/drawing/2014/main" id="{F5766549-8C3A-3456-98C3-9EEE48D0A5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132"/>
          <a:stretch/>
        </p:blipFill>
        <p:spPr>
          <a:xfrm>
            <a:off x="6565058" y="1247088"/>
            <a:ext cx="5400675" cy="54804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88B81AC-1231-75EA-98F7-9DE90C38985B}"/>
              </a:ext>
            </a:extLst>
          </p:cNvPr>
          <p:cNvSpPr txBox="1"/>
          <p:nvPr/>
        </p:nvSpPr>
        <p:spPr>
          <a:xfrm>
            <a:off x="374266" y="1247089"/>
            <a:ext cx="5511629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/>
              <a:t>NAVAL FORCES FLEET INFRASTRUCTURE IN KAROSTA</a:t>
            </a:r>
            <a:endParaRPr lang="lv-LV" dirty="0"/>
          </a:p>
        </p:txBody>
      </p:sp>
      <p:pic>
        <p:nvPicPr>
          <p:cNvPr id="1026" name="Picture 2" descr="airBaltic” ieņēmumi 2023. gadā varētu pārsniegt 668 miljonus eiro | tv3.lv">
            <a:extLst>
              <a:ext uri="{FF2B5EF4-FFF2-40B4-BE49-F238E27FC236}">
                <a16:creationId xmlns:a16="http://schemas.microsoft.com/office/drawing/2014/main" id="{5B56328D-8B27-F559-1A55-A4DB895A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65" y="4093465"/>
            <a:ext cx="5816525" cy="2634112"/>
          </a:xfrm>
          <a:prstGeom prst="rect">
            <a:avLst/>
          </a:prstGeom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54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5" r="3080" b="3850"/>
          <a:stretch/>
        </p:blipFill>
        <p:spPr>
          <a:xfrm>
            <a:off x="8553691" y="0"/>
            <a:ext cx="3634451" cy="6858000"/>
          </a:xfrm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4A4A0C68-4D10-4077-9D30-64BF06CDC83E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83542" y="100848"/>
            <a:ext cx="111085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US" altLang="lv-LV" sz="2400" b="1" dirty="0">
                <a:latin typeface="Helvetica" panose="020B0604020202020204" pitchFamily="34" charset="0"/>
              </a:rPr>
              <a:t>LEADING THE WAY: AIRBALTIC IN CAPITAL MARKETS </a:t>
            </a:r>
            <a:br>
              <a:rPr lang="lv-LV" altLang="lv-LV" sz="2400" b="1" dirty="0">
                <a:latin typeface="Helvetica" panose="020B0604020202020204" pitchFamily="34" charset="0"/>
              </a:rPr>
            </a:br>
            <a:r>
              <a:rPr lang="en-US" altLang="lv-LV" sz="2400" b="1" dirty="0">
                <a:latin typeface="Helvetica" panose="020B0604020202020204" pitchFamily="34" charset="0"/>
              </a:rPr>
              <a:t>AND AVIATION DEVELOPMENT</a:t>
            </a:r>
            <a:endParaRPr lang="en-US" altLang="lv-LV" sz="2400" b="1" dirty="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72D38BA8-057D-4BDC-81AF-F96EEAE4D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256" y="1289953"/>
            <a:ext cx="7886401" cy="466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Blip>
                <a:blip r:embed="rId4"/>
              </a:buBlip>
            </a:pPr>
            <a:r>
              <a:rPr lang="en-US" altLang="lv-LV" sz="2200" b="1" dirty="0">
                <a:latin typeface="Helvetica" panose="020B0604020202020204" pitchFamily="34" charset="0"/>
              </a:rPr>
              <a:t>airBaltic successfully issued €340 million in bonds;</a:t>
            </a:r>
          </a:p>
          <a:p>
            <a:pPr>
              <a:spcBef>
                <a:spcPts val="0"/>
              </a:spcBef>
              <a:spcAft>
                <a:spcPts val="1200"/>
              </a:spcAft>
              <a:buBlip>
                <a:blip r:embed="rId4"/>
              </a:buBlip>
            </a:pPr>
            <a:r>
              <a:rPr lang="en-US" altLang="lv-LV" sz="2200" b="1" dirty="0">
                <a:latin typeface="Helvetica" panose="020B0604020202020204" pitchFamily="34" charset="0"/>
              </a:rPr>
              <a:t>Issue of 14.50% senior secured bonds </a:t>
            </a:r>
            <a:br>
              <a:rPr lang="en-US" altLang="lv-LV" sz="2200" b="1" dirty="0">
                <a:latin typeface="Helvetica" panose="020B0604020202020204" pitchFamily="34" charset="0"/>
              </a:rPr>
            </a:br>
            <a:r>
              <a:rPr lang="en-US" altLang="lv-LV" sz="2200" b="1" dirty="0">
                <a:latin typeface="Helvetica" panose="020B0604020202020204" pitchFamily="34" charset="0"/>
              </a:rPr>
              <a:t>with a 5.25-year term;</a:t>
            </a:r>
          </a:p>
          <a:p>
            <a:pPr>
              <a:spcBef>
                <a:spcPts val="0"/>
              </a:spcBef>
              <a:spcAft>
                <a:spcPts val="1200"/>
              </a:spcAft>
              <a:buBlip>
                <a:blip r:embed="rId4"/>
              </a:buBlip>
            </a:pPr>
            <a:r>
              <a:rPr lang="en-US" altLang="lv-LV" sz="2200" b="1" dirty="0">
                <a:latin typeface="Helvetica" panose="020B0604020202020204" pitchFamily="34" charset="0"/>
              </a:rPr>
              <a:t>Largest corporate bond issue from Latvia;</a:t>
            </a:r>
          </a:p>
          <a:p>
            <a:pPr>
              <a:spcBef>
                <a:spcPts val="0"/>
              </a:spcBef>
              <a:spcAft>
                <a:spcPts val="1200"/>
              </a:spcAft>
              <a:buBlip>
                <a:blip r:embed="rId4"/>
              </a:buBlip>
            </a:pPr>
            <a:r>
              <a:rPr lang="en-US" altLang="lv-LV" sz="2200" b="1" dirty="0">
                <a:latin typeface="Helvetica" panose="020B0604020202020204" pitchFamily="34" charset="0"/>
              </a:rPr>
              <a:t>Over 100 global institutional investors </a:t>
            </a:r>
            <a:br>
              <a:rPr lang="en-US" altLang="lv-LV" sz="2200" b="1" dirty="0">
                <a:latin typeface="Helvetica" panose="020B0604020202020204" pitchFamily="34" charset="0"/>
              </a:rPr>
            </a:br>
            <a:r>
              <a:rPr lang="en-US" altLang="lv-LV" sz="2200" b="1" dirty="0">
                <a:latin typeface="Helvetica" panose="020B0604020202020204" pitchFamily="34" charset="0"/>
              </a:rPr>
              <a:t>from 20+ countries across 3 continents;</a:t>
            </a:r>
          </a:p>
          <a:p>
            <a:pPr>
              <a:spcBef>
                <a:spcPts val="0"/>
              </a:spcBef>
              <a:spcAft>
                <a:spcPts val="1200"/>
              </a:spcAft>
              <a:buBlip>
                <a:blip r:embed="rId4"/>
              </a:buBlip>
            </a:pPr>
            <a:r>
              <a:rPr lang="en-US" altLang="lv-LV" sz="2200" b="1" dirty="0">
                <a:latin typeface="Helvetica" panose="020B0604020202020204" pitchFamily="34" charset="0"/>
              </a:rPr>
              <a:t>Demand exceeded EUR 800 million.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lv-LV" sz="2200" b="1" dirty="0">
              <a:latin typeface="Helvetica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Blip>
                <a:blip r:embed="rId4"/>
              </a:buBlip>
            </a:pPr>
            <a:r>
              <a:rPr lang="en-US" altLang="lv-LV" sz="2200" b="1" dirty="0">
                <a:latin typeface="Helvetica" panose="020B0604020202020204" pitchFamily="34" charset="0"/>
              </a:rPr>
              <a:t>Successful bond issue demonstrates investor confidence, paving the way for a potential </a:t>
            </a:r>
            <a:br>
              <a:rPr lang="en-US" altLang="lv-LV" sz="2200" b="1" dirty="0">
                <a:latin typeface="Helvetica" panose="020B0604020202020204" pitchFamily="34" charset="0"/>
              </a:rPr>
            </a:br>
            <a:r>
              <a:rPr lang="en-US" altLang="lv-LV" sz="2200" b="1" dirty="0">
                <a:latin typeface="Helvetica" panose="020B0604020202020204" pitchFamily="34" charset="0"/>
              </a:rPr>
              <a:t>airBaltic IPO earliest in the second half of 2024.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65F166-A122-465A-A846-238EB354BB1F}"/>
              </a:ext>
            </a:extLst>
          </p:cNvPr>
          <p:cNvCxnSpPr>
            <a:cxnSpLocks/>
          </p:cNvCxnSpPr>
          <p:nvPr/>
        </p:nvCxnSpPr>
        <p:spPr>
          <a:xfrm flipV="1">
            <a:off x="0" y="925975"/>
            <a:ext cx="8553691" cy="1709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032735"/>
      </p:ext>
    </p:extLst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3C078DC-68B2-61C9-0988-C9BFD658C9F2}"/>
              </a:ext>
            </a:extLst>
          </p:cNvPr>
          <p:cNvSpPr/>
          <p:nvPr/>
        </p:nvSpPr>
        <p:spPr>
          <a:xfrm>
            <a:off x="0" y="-77822"/>
            <a:ext cx="12281882" cy="7013643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lv-LV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DCE05DD-940A-44DF-B2C2-F7C8A1EF1B62}"/>
              </a:ext>
            </a:extLst>
          </p:cNvPr>
          <p:cNvCxnSpPr>
            <a:cxnSpLocks/>
          </p:cNvCxnSpPr>
          <p:nvPr/>
        </p:nvCxnSpPr>
        <p:spPr>
          <a:xfrm>
            <a:off x="6368995" y="866718"/>
            <a:ext cx="574423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20E8F72D-F947-4109-AB11-1ABD3903EF28}"/>
              </a:ext>
            </a:extLst>
          </p:cNvPr>
          <p:cNvSpPr txBox="1">
            <a:spLocks/>
          </p:cNvSpPr>
          <p:nvPr/>
        </p:nvSpPr>
        <p:spPr bwMode="auto">
          <a:xfrm>
            <a:off x="1" y="-77822"/>
            <a:ext cx="12281881" cy="967563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="ctr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lv-LV" sz="2800" b="1" dirty="0">
                <a:solidFill>
                  <a:schemeClr val="bg1"/>
                </a:solidFill>
                <a:latin typeface="Helvetica" panose="020B0604020202020204" pitchFamily="34" charset="0"/>
                <a:ea typeface="HGMaruGothicMPRO" panose="020B0400000000000000" pitchFamily="34" charset="-128"/>
                <a:cs typeface="Helvetica" panose="020B0604020202020204" pitchFamily="34" charset="0"/>
              </a:rPr>
              <a:t>DIRECT AIR CONNECTIVITY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028040B-B896-4C4D-B60E-D528B6D5FE92}"/>
              </a:ext>
            </a:extLst>
          </p:cNvPr>
          <p:cNvCxnSpPr>
            <a:cxnSpLocks/>
          </p:cNvCxnSpPr>
          <p:nvPr/>
        </p:nvCxnSpPr>
        <p:spPr>
          <a:xfrm>
            <a:off x="88900" y="752418"/>
            <a:ext cx="121031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88B81AC-1231-75EA-98F7-9DE90C38985B}"/>
              </a:ext>
            </a:extLst>
          </p:cNvPr>
          <p:cNvSpPr txBox="1"/>
          <p:nvPr/>
        </p:nvSpPr>
        <p:spPr>
          <a:xfrm>
            <a:off x="374267" y="1149815"/>
            <a:ext cx="4071273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/>
              <a:t>Top Destinations 2023</a:t>
            </a:r>
            <a:r>
              <a:rPr lang="lv-LV" sz="2400" b="1" dirty="0"/>
              <a:t> </a:t>
            </a:r>
            <a:endParaRPr lang="en-GB" sz="2400" b="1" dirty="0"/>
          </a:p>
        </p:txBody>
      </p:sp>
      <p:graphicFrame>
        <p:nvGraphicFramePr>
          <p:cNvPr id="5" name="Table 12">
            <a:extLst>
              <a:ext uri="{FF2B5EF4-FFF2-40B4-BE49-F238E27FC236}">
                <a16:creationId xmlns:a16="http://schemas.microsoft.com/office/drawing/2014/main" id="{15DB65F8-A8DE-C28D-BFAF-4A1CC1CECB70}"/>
              </a:ext>
            </a:extLst>
          </p:cNvPr>
          <p:cNvGraphicFramePr>
            <a:graphicFrameLocks noGrp="1"/>
          </p:cNvGraphicFramePr>
          <p:nvPr/>
        </p:nvGraphicFramePr>
        <p:xfrm>
          <a:off x="374266" y="1667102"/>
          <a:ext cx="4071274" cy="4693920"/>
        </p:xfrm>
        <a:graphic>
          <a:graphicData uri="http://schemas.openxmlformats.org/drawingml/2006/table">
            <a:tbl>
              <a:tblPr firstRow="1" bandRow="1"/>
              <a:tblGrid>
                <a:gridCol w="2366012">
                  <a:extLst>
                    <a:ext uri="{9D8B030D-6E8A-4147-A177-3AD203B41FA5}">
                      <a16:colId xmlns:a16="http://schemas.microsoft.com/office/drawing/2014/main" val="1270301101"/>
                    </a:ext>
                  </a:extLst>
                </a:gridCol>
                <a:gridCol w="1705262">
                  <a:extLst>
                    <a:ext uri="{9D8B030D-6E8A-4147-A177-3AD203B41FA5}">
                      <a16:colId xmlns:a16="http://schemas.microsoft.com/office/drawing/2014/main" val="4168394399"/>
                    </a:ext>
                  </a:extLst>
                </a:gridCol>
              </a:tblGrid>
              <a:tr h="336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en-GB" sz="20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Destination</a:t>
                      </a:r>
                    </a:p>
                  </a:txBody>
                  <a:tcPr marL="121920" marR="121920" marT="60960" marB="6096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D3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GB" sz="2000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O&amp;D </a:t>
                      </a:r>
                      <a:r>
                        <a:rPr lang="lv-LV" sz="2000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PAX</a:t>
                      </a:r>
                      <a:endParaRPr lang="en-GB" sz="2000" noProof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D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5171860"/>
                  </a:ext>
                </a:extLst>
              </a:tr>
              <a:tr h="3251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en-GB" sz="2000" b="1" noProof="0" dirty="0">
                          <a:solidFill>
                            <a:srgbClr val="073E3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York</a:t>
                      </a: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GB" sz="2000" noProof="0" dirty="0">
                          <a:solidFill>
                            <a:srgbClr val="073E3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17 338</a:t>
                      </a: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4751966"/>
                  </a:ext>
                </a:extLst>
              </a:tr>
              <a:tr h="3251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en-GB" sz="2000" b="1" noProof="0" dirty="0">
                          <a:solidFill>
                            <a:srgbClr val="073E3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Toronto</a:t>
                      </a: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GB" sz="2000" noProof="0" dirty="0">
                          <a:solidFill>
                            <a:srgbClr val="073E3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6 960</a:t>
                      </a: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3122201"/>
                  </a:ext>
                </a:extLst>
              </a:tr>
              <a:tr h="3251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en-GB" sz="2000" b="1" noProof="0" dirty="0">
                          <a:solidFill>
                            <a:srgbClr val="073E3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Chicago</a:t>
                      </a: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GB" sz="2000" noProof="0" dirty="0">
                          <a:solidFill>
                            <a:srgbClr val="073E3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6 695</a:t>
                      </a: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3835809"/>
                  </a:ext>
                </a:extLst>
              </a:tr>
              <a:tr h="3251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en-GB" sz="2000" b="1" noProof="0" dirty="0">
                          <a:solidFill>
                            <a:srgbClr val="073E3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Boston</a:t>
                      </a: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GB" sz="2000" noProof="0" dirty="0">
                          <a:solidFill>
                            <a:srgbClr val="073E3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6 392</a:t>
                      </a: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3245156"/>
                  </a:ext>
                </a:extLst>
              </a:tr>
              <a:tr h="3251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en-GB" sz="2000" b="1" noProof="0" dirty="0">
                          <a:solidFill>
                            <a:srgbClr val="073E3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Washington</a:t>
                      </a: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GB" sz="2000" noProof="0" dirty="0">
                          <a:solidFill>
                            <a:srgbClr val="073E3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5 605</a:t>
                      </a: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4390671"/>
                  </a:ext>
                </a:extLst>
              </a:tr>
              <a:tr h="3251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en-GB" sz="2000" b="1" noProof="0" dirty="0">
                          <a:solidFill>
                            <a:srgbClr val="073E3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Los Angeles</a:t>
                      </a: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GB" sz="2000" noProof="0" dirty="0">
                          <a:solidFill>
                            <a:srgbClr val="073E3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5 572</a:t>
                      </a: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276969"/>
                  </a:ext>
                </a:extLst>
              </a:tr>
              <a:tr h="3251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en-GB" sz="2000" b="1" noProof="0" dirty="0">
                          <a:solidFill>
                            <a:srgbClr val="073E3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Miami</a:t>
                      </a: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GB" sz="2000" noProof="0" dirty="0">
                          <a:solidFill>
                            <a:srgbClr val="073E3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5 257</a:t>
                      </a: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5164494"/>
                  </a:ext>
                </a:extLst>
              </a:tr>
              <a:tr h="3251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en-GB" sz="2000" b="1" noProof="0" dirty="0">
                          <a:solidFill>
                            <a:srgbClr val="073E3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Ottawa</a:t>
                      </a: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GB" sz="2000" noProof="0" dirty="0">
                          <a:solidFill>
                            <a:srgbClr val="073E3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3 808</a:t>
                      </a: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6384362"/>
                  </a:ext>
                </a:extLst>
              </a:tr>
              <a:tr h="3251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en-GB" sz="2000" b="1" noProof="0" dirty="0">
                          <a:solidFill>
                            <a:srgbClr val="073E3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 Francisco</a:t>
                      </a: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GB" sz="2000" noProof="0" dirty="0">
                          <a:solidFill>
                            <a:srgbClr val="073E3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3 350</a:t>
                      </a: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9228850"/>
                  </a:ext>
                </a:extLst>
              </a:tr>
              <a:tr h="3251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en-GB" sz="2000" b="1" noProof="0" dirty="0">
                          <a:solidFill>
                            <a:srgbClr val="073E3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Orlando</a:t>
                      </a: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GB" sz="2000" noProof="0" dirty="0">
                          <a:solidFill>
                            <a:srgbClr val="073E3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3 336</a:t>
                      </a: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6829065"/>
                  </a:ext>
                </a:extLst>
              </a:tr>
            </a:tbl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B430A254-DAAE-0917-FD79-0D066B7C3747}"/>
              </a:ext>
            </a:extLst>
          </p:cNvPr>
          <p:cNvGraphicFramePr>
            <a:graphicFrameLocks/>
          </p:cNvGraphicFramePr>
          <p:nvPr/>
        </p:nvGraphicFramePr>
        <p:xfrm>
          <a:off x="4819806" y="2135821"/>
          <a:ext cx="6240000" cy="4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BD6CAC3-BB0C-303B-6A48-47C8A887CD0F}"/>
              </a:ext>
            </a:extLst>
          </p:cNvPr>
          <p:cNvSpPr txBox="1"/>
          <p:nvPr/>
        </p:nvSpPr>
        <p:spPr>
          <a:xfrm>
            <a:off x="4958762" y="2137482"/>
            <a:ext cx="6239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lv-LV" sz="1867" dirty="0">
                <a:solidFill>
                  <a:srgbClr val="073E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RIX-USA &amp; Canada O&amp;D Traffic</a:t>
            </a:r>
          </a:p>
          <a:p>
            <a:pPr defTabSz="609585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lv-LV" sz="1333" dirty="0" err="1">
                <a:solidFill>
                  <a:srgbClr val="073E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Two-way</a:t>
            </a:r>
            <a:r>
              <a:rPr lang="lv-LV" sz="1333" dirty="0">
                <a:solidFill>
                  <a:srgbClr val="073E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1333" dirty="0" err="1">
                <a:solidFill>
                  <a:srgbClr val="073E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traffic</a:t>
            </a:r>
            <a:r>
              <a:rPr lang="lv-LV" sz="1333" dirty="0">
                <a:solidFill>
                  <a:srgbClr val="073E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TPPA</a:t>
            </a:r>
          </a:p>
        </p:txBody>
      </p:sp>
    </p:spTree>
    <p:extLst>
      <p:ext uri="{BB962C8B-B14F-4D97-AF65-F5344CB8AC3E}">
        <p14:creationId xmlns:p14="http://schemas.microsoft.com/office/powerpoint/2010/main" val="882618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3C078DC-68B2-61C9-0988-C9BFD658C9F2}"/>
              </a:ext>
            </a:extLst>
          </p:cNvPr>
          <p:cNvSpPr/>
          <p:nvPr/>
        </p:nvSpPr>
        <p:spPr>
          <a:xfrm>
            <a:off x="0" y="-77822"/>
            <a:ext cx="12281882" cy="7013643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lv-LV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DCE05DD-940A-44DF-B2C2-F7C8A1EF1B62}"/>
              </a:ext>
            </a:extLst>
          </p:cNvPr>
          <p:cNvCxnSpPr>
            <a:cxnSpLocks/>
          </p:cNvCxnSpPr>
          <p:nvPr/>
        </p:nvCxnSpPr>
        <p:spPr>
          <a:xfrm>
            <a:off x="6368995" y="866718"/>
            <a:ext cx="574423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20E8F72D-F947-4109-AB11-1ABD3903EF28}"/>
              </a:ext>
            </a:extLst>
          </p:cNvPr>
          <p:cNvSpPr txBox="1">
            <a:spLocks/>
          </p:cNvSpPr>
          <p:nvPr/>
        </p:nvSpPr>
        <p:spPr bwMode="auto">
          <a:xfrm>
            <a:off x="1" y="-77822"/>
            <a:ext cx="12281881" cy="967563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="ctr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lv-LV" sz="2800" b="1" dirty="0">
                <a:solidFill>
                  <a:schemeClr val="bg1"/>
                </a:solidFill>
                <a:latin typeface="Helvetica" panose="020B0604020202020204" pitchFamily="34" charset="0"/>
                <a:ea typeface="HGMaruGothicMPRO" panose="020B0400000000000000" pitchFamily="34" charset="-128"/>
                <a:cs typeface="Helvetica" panose="020B0604020202020204" pitchFamily="34" charset="0"/>
              </a:rPr>
              <a:t>COOPERATION WITH THE UNITED STATES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028040B-B896-4C4D-B60E-D528B6D5FE92}"/>
              </a:ext>
            </a:extLst>
          </p:cNvPr>
          <p:cNvCxnSpPr>
            <a:cxnSpLocks/>
          </p:cNvCxnSpPr>
          <p:nvPr/>
        </p:nvCxnSpPr>
        <p:spPr>
          <a:xfrm>
            <a:off x="88900" y="752418"/>
            <a:ext cx="121031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May be an image of 2 people, dais and text">
            <a:extLst>
              <a:ext uri="{FF2B5EF4-FFF2-40B4-BE49-F238E27FC236}">
                <a16:creationId xmlns:a16="http://schemas.microsoft.com/office/drawing/2014/main" id="{259A93A7-F642-04F7-A7C6-8612DDA454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7" b="4625"/>
          <a:stretch/>
        </p:blipFill>
        <p:spPr bwMode="auto">
          <a:xfrm>
            <a:off x="181264" y="981018"/>
            <a:ext cx="5914736" cy="381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y be an image of 6 people, the Oval Office and text">
            <a:extLst>
              <a:ext uri="{FF2B5EF4-FFF2-40B4-BE49-F238E27FC236}">
                <a16:creationId xmlns:a16="http://schemas.microsoft.com/office/drawing/2014/main" id="{0E0274F8-A213-DCB5-EDDC-BDBE0E36EE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1" b="24646"/>
          <a:stretch/>
        </p:blipFill>
        <p:spPr bwMode="auto">
          <a:xfrm>
            <a:off x="181264" y="4896572"/>
            <a:ext cx="3964522" cy="196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ort of New York and New Jersey - Wikipedia">
            <a:extLst>
              <a:ext uri="{FF2B5EF4-FFF2-40B4-BE49-F238E27FC236}">
                <a16:creationId xmlns:a16="http://schemas.microsoft.com/office/drawing/2014/main" id="{E0050444-8D40-10D5-4565-B50C8F4A3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500" y="981018"/>
            <a:ext cx="5744236" cy="381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ast and West Coast Ports Spar Over Who's No. 1 | Transport Topics">
            <a:extLst>
              <a:ext uri="{FF2B5EF4-FFF2-40B4-BE49-F238E27FC236}">
                <a16:creationId xmlns:a16="http://schemas.microsoft.com/office/drawing/2014/main" id="{BDC8576B-A29F-1DB8-7C51-15F353328D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" b="10206"/>
          <a:stretch/>
        </p:blipFill>
        <p:spPr bwMode="auto">
          <a:xfrm>
            <a:off x="6843128" y="4873550"/>
            <a:ext cx="5167608" cy="196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he Port Authority of New York &amp; New Jersey">
            <a:extLst>
              <a:ext uri="{FF2B5EF4-FFF2-40B4-BE49-F238E27FC236}">
                <a16:creationId xmlns:a16="http://schemas.microsoft.com/office/drawing/2014/main" id="{F399B390-896B-D22C-5121-2A3FC129F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7604" y="1004041"/>
            <a:ext cx="1513132" cy="151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ay be an image of 2 people and text that says 'OF'">
            <a:extLst>
              <a:ext uri="{FF2B5EF4-FFF2-40B4-BE49-F238E27FC236}">
                <a16:creationId xmlns:a16="http://schemas.microsoft.com/office/drawing/2014/main" id="{08C471EC-40D0-4381-A7DF-2807A73551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" r="6269"/>
          <a:stretch/>
        </p:blipFill>
        <p:spPr bwMode="auto">
          <a:xfrm>
            <a:off x="4286709" y="4891766"/>
            <a:ext cx="2415495" cy="194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641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3C078DC-68B2-61C9-0988-C9BFD658C9F2}"/>
              </a:ext>
            </a:extLst>
          </p:cNvPr>
          <p:cNvSpPr/>
          <p:nvPr/>
        </p:nvSpPr>
        <p:spPr>
          <a:xfrm>
            <a:off x="0" y="-77822"/>
            <a:ext cx="12281882" cy="7013643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lv-LV" dirty="0"/>
          </a:p>
        </p:txBody>
      </p:sp>
      <p:pic>
        <p:nvPicPr>
          <p:cNvPr id="2" name="Google Shape;302;p53">
            <a:extLst>
              <a:ext uri="{FF2B5EF4-FFF2-40B4-BE49-F238E27FC236}">
                <a16:creationId xmlns:a16="http://schemas.microsoft.com/office/drawing/2014/main" id="{BF81C2D6-2852-4771-4D90-ADE91D61E4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25" t="2603" r="26709" b="5052"/>
          <a:stretch>
            <a:fillRect/>
          </a:stretch>
        </p:blipFill>
        <p:spPr>
          <a:xfrm>
            <a:off x="16740" y="955887"/>
            <a:ext cx="6523624" cy="5979934"/>
          </a:xfrm>
          <a:prstGeom prst="roundRect">
            <a:avLst>
              <a:gd name="adj" fmla="val 1223"/>
            </a:avLst>
          </a:prstGeom>
          <a:solidFill>
            <a:srgbClr val="E8E8E8"/>
          </a:solidFill>
          <a:ln cap="flat">
            <a:noFill/>
          </a:ln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DCE05DD-940A-44DF-B2C2-F7C8A1EF1B62}"/>
              </a:ext>
            </a:extLst>
          </p:cNvPr>
          <p:cNvCxnSpPr>
            <a:cxnSpLocks/>
          </p:cNvCxnSpPr>
          <p:nvPr/>
        </p:nvCxnSpPr>
        <p:spPr>
          <a:xfrm>
            <a:off x="6368995" y="866718"/>
            <a:ext cx="574423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20E8F72D-F947-4109-AB11-1ABD3903EF28}"/>
              </a:ext>
            </a:extLst>
          </p:cNvPr>
          <p:cNvSpPr txBox="1">
            <a:spLocks/>
          </p:cNvSpPr>
          <p:nvPr/>
        </p:nvSpPr>
        <p:spPr bwMode="auto">
          <a:xfrm>
            <a:off x="1" y="-77822"/>
            <a:ext cx="12281881" cy="967563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="ctr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lv-LV" sz="2800" b="1" dirty="0">
                <a:solidFill>
                  <a:schemeClr val="bg1"/>
                </a:solidFill>
                <a:latin typeface="Helvetica" panose="020B0604020202020204" pitchFamily="34" charset="0"/>
                <a:ea typeface="HGMaruGothicMPRO" panose="020B0400000000000000" pitchFamily="34" charset="-128"/>
                <a:cs typeface="Helvetica" panose="020B0604020202020204" pitchFamily="34" charset="0"/>
              </a:rPr>
              <a:t>RIGA AIRPORT CITY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028040B-B896-4C4D-B60E-D528B6D5FE92}"/>
              </a:ext>
            </a:extLst>
          </p:cNvPr>
          <p:cNvCxnSpPr>
            <a:cxnSpLocks/>
          </p:cNvCxnSpPr>
          <p:nvPr/>
        </p:nvCxnSpPr>
        <p:spPr>
          <a:xfrm>
            <a:off x="88900" y="752418"/>
            <a:ext cx="121031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88B81AC-1231-75EA-98F7-9DE90C38985B}"/>
              </a:ext>
            </a:extLst>
          </p:cNvPr>
          <p:cNvSpPr txBox="1"/>
          <p:nvPr/>
        </p:nvSpPr>
        <p:spPr>
          <a:xfrm>
            <a:off x="188916" y="1120994"/>
            <a:ext cx="5112133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/>
              <a:t>Opportunity for private investors!</a:t>
            </a:r>
          </a:p>
          <a:p>
            <a:r>
              <a:rPr lang="en-GB" sz="2400" b="1" dirty="0"/>
              <a:t>Investments - EUR 300 million</a:t>
            </a:r>
          </a:p>
        </p:txBody>
      </p:sp>
      <p:sp>
        <p:nvSpPr>
          <p:cNvPr id="11" name="Google Shape;292;p52">
            <a:extLst>
              <a:ext uri="{FF2B5EF4-FFF2-40B4-BE49-F238E27FC236}">
                <a16:creationId xmlns:a16="http://schemas.microsoft.com/office/drawing/2014/main" id="{803B42A4-167D-6BA6-C985-6E0352273100}"/>
              </a:ext>
            </a:extLst>
          </p:cNvPr>
          <p:cNvSpPr txBox="1">
            <a:spLocks/>
          </p:cNvSpPr>
          <p:nvPr/>
        </p:nvSpPr>
        <p:spPr bwMode="auto">
          <a:xfrm>
            <a:off x="6712540" y="4494783"/>
            <a:ext cx="5001336" cy="2187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5" tIns="121895" rIns="121895" bIns="121895" numCol="1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/>
                <a:cs typeface="Arial" pitchFamily="34"/>
              </a:rPr>
              <a:t>The project is implemented by Riga Airport in cooperation with an investor selected through a tender process</a:t>
            </a:r>
          </a:p>
        </p:txBody>
      </p:sp>
    </p:spTree>
    <p:extLst>
      <p:ext uri="{BB962C8B-B14F-4D97-AF65-F5344CB8AC3E}">
        <p14:creationId xmlns:p14="http://schemas.microsoft.com/office/powerpoint/2010/main" val="204909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3C078DC-68B2-61C9-0988-C9BFD658C9F2}"/>
              </a:ext>
            </a:extLst>
          </p:cNvPr>
          <p:cNvSpPr/>
          <p:nvPr/>
        </p:nvSpPr>
        <p:spPr>
          <a:xfrm>
            <a:off x="0" y="-77822"/>
            <a:ext cx="12281882" cy="7013643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lv-LV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DCE05DD-940A-44DF-B2C2-F7C8A1EF1B62}"/>
              </a:ext>
            </a:extLst>
          </p:cNvPr>
          <p:cNvCxnSpPr>
            <a:cxnSpLocks/>
          </p:cNvCxnSpPr>
          <p:nvPr/>
        </p:nvCxnSpPr>
        <p:spPr>
          <a:xfrm>
            <a:off x="6368995" y="866718"/>
            <a:ext cx="574423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20E8F72D-F947-4109-AB11-1ABD3903EF28}"/>
              </a:ext>
            </a:extLst>
          </p:cNvPr>
          <p:cNvSpPr txBox="1">
            <a:spLocks/>
          </p:cNvSpPr>
          <p:nvPr/>
        </p:nvSpPr>
        <p:spPr bwMode="auto">
          <a:xfrm>
            <a:off x="1" y="-77822"/>
            <a:ext cx="12281881" cy="967563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="ctr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lv-LV" sz="2800" b="1" dirty="0">
                <a:solidFill>
                  <a:schemeClr val="bg1"/>
                </a:solidFill>
                <a:latin typeface="Helvetica" panose="020B0604020202020204" pitchFamily="34" charset="0"/>
                <a:ea typeface="HGMaruGothicMPRO" panose="020B0400000000000000" pitchFamily="34" charset="-128"/>
                <a:cs typeface="Helvetica" panose="020B0604020202020204" pitchFamily="34" charset="0"/>
              </a:rPr>
              <a:t>RIGA AIRPORT CARGO CITY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028040B-B896-4C4D-B60E-D528B6D5FE92}"/>
              </a:ext>
            </a:extLst>
          </p:cNvPr>
          <p:cNvCxnSpPr>
            <a:cxnSpLocks/>
          </p:cNvCxnSpPr>
          <p:nvPr/>
        </p:nvCxnSpPr>
        <p:spPr>
          <a:xfrm>
            <a:off x="88900" y="752418"/>
            <a:ext cx="121031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4" descr="A large cargo container on a platform&#10;&#10;Description automatically generated with medium confidence">
            <a:extLst>
              <a:ext uri="{FF2B5EF4-FFF2-40B4-BE49-F238E27FC236}">
                <a16:creationId xmlns:a16="http://schemas.microsoft.com/office/drawing/2014/main" id="{71ECAAC0-F157-7525-19D4-76F95C25AF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32"/>
          <a:stretch/>
        </p:blipFill>
        <p:spPr>
          <a:xfrm>
            <a:off x="-2" y="752418"/>
            <a:ext cx="12281881" cy="618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09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2481E2-C98F-4BBB-A369-2DF76288EA13}"/>
              </a:ext>
            </a:extLst>
          </p:cNvPr>
          <p:cNvSpPr/>
          <p:nvPr/>
        </p:nvSpPr>
        <p:spPr>
          <a:xfrm>
            <a:off x="0" y="0"/>
            <a:ext cx="12203113" cy="6873875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lv-LV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B2E7A6E-A944-46B7-ACB6-F16AB2EC0BD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80888" cy="102235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lv-LV" sz="3300" b="1" dirty="0">
                <a:solidFill>
                  <a:schemeClr val="bg1"/>
                </a:solidFill>
                <a:latin typeface="Helvetica" panose="020B0604020202020204" pitchFamily="34" charset="0"/>
                <a:ea typeface="HGMaruGothicMPRO" panose="020B0400000000000000" pitchFamily="34" charset="-128"/>
                <a:cs typeface="Helvetica" panose="020B0604020202020204" pitchFamily="34" charset="0"/>
              </a:rPr>
              <a:t>3 BIG ICE FREE PORTS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B29DF4D-0FE5-4592-B792-24D747755D7C}"/>
              </a:ext>
            </a:extLst>
          </p:cNvPr>
          <p:cNvCxnSpPr>
            <a:cxnSpLocks/>
          </p:cNvCxnSpPr>
          <p:nvPr/>
        </p:nvCxnSpPr>
        <p:spPr>
          <a:xfrm>
            <a:off x="11113" y="908050"/>
            <a:ext cx="467995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5" name="Picture 1">
            <a:extLst>
              <a:ext uri="{FF2B5EF4-FFF2-40B4-BE49-F238E27FC236}">
                <a16:creationId xmlns:a16="http://schemas.microsoft.com/office/drawing/2014/main" id="{9FAFBD5F-DE99-4765-AB97-510266E77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1612900"/>
            <a:ext cx="718820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8">
            <a:extLst>
              <a:ext uri="{FF2B5EF4-FFF2-40B4-BE49-F238E27FC236}">
                <a16:creationId xmlns:a16="http://schemas.microsoft.com/office/drawing/2014/main" id="{61005D83-42A8-4F93-B050-0947BDF0D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508000"/>
            <a:ext cx="2997200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Content Placeholder 2">
            <a:extLst>
              <a:ext uri="{FF2B5EF4-FFF2-40B4-BE49-F238E27FC236}">
                <a16:creationId xmlns:a16="http://schemas.microsoft.com/office/drawing/2014/main" id="{ABA1B16E-8763-4798-8386-9314279BF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7463" y="3498850"/>
            <a:ext cx="1287462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lv-LV" altLang="lv-LV" sz="2400" b="1" dirty="0">
                <a:solidFill>
                  <a:srgbClr val="890021"/>
                </a:solidFill>
                <a:latin typeface="Helvetica" panose="020B0604020202020204" pitchFamily="34" charset="0"/>
              </a:rPr>
              <a:t>RIGA</a:t>
            </a:r>
          </a:p>
        </p:txBody>
      </p:sp>
      <p:sp>
        <p:nvSpPr>
          <p:cNvPr id="10248" name="Content Placeholder 2">
            <a:extLst>
              <a:ext uri="{FF2B5EF4-FFF2-40B4-BE49-F238E27FC236}">
                <a16:creationId xmlns:a16="http://schemas.microsoft.com/office/drawing/2014/main" id="{B163760E-855A-425F-929C-D288DBE2D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13" y="2957513"/>
            <a:ext cx="2581275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lv-LV" altLang="lv-LV" sz="2400" b="1" dirty="0">
                <a:solidFill>
                  <a:srgbClr val="890021"/>
                </a:solidFill>
                <a:latin typeface="Helvetica" panose="020B0604020202020204" pitchFamily="34" charset="0"/>
              </a:rPr>
              <a:t>VENTSPILS</a:t>
            </a:r>
          </a:p>
        </p:txBody>
      </p:sp>
      <p:sp>
        <p:nvSpPr>
          <p:cNvPr id="10249" name="Content Placeholder 2">
            <a:extLst>
              <a:ext uri="{FF2B5EF4-FFF2-40B4-BE49-F238E27FC236}">
                <a16:creationId xmlns:a16="http://schemas.microsoft.com/office/drawing/2014/main" id="{8581442F-4EBD-429D-833D-2B053AC37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25" y="4249738"/>
            <a:ext cx="2087563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lv-LV" altLang="lv-LV" sz="2400" b="1">
                <a:solidFill>
                  <a:srgbClr val="890021"/>
                </a:solidFill>
                <a:latin typeface="Helvetica" panose="020B0604020202020204" pitchFamily="34" charset="0"/>
              </a:rPr>
              <a:t>LIEPAJA</a:t>
            </a:r>
          </a:p>
        </p:txBody>
      </p:sp>
      <p:pic>
        <p:nvPicPr>
          <p:cNvPr id="10250" name="Picture 16">
            <a:extLst>
              <a:ext uri="{FF2B5EF4-FFF2-40B4-BE49-F238E27FC236}">
                <a16:creationId xmlns:a16="http://schemas.microsoft.com/office/drawing/2014/main" id="{10B1E2B4-2A06-4EC4-BFA5-04E78A7EA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77900"/>
            <a:ext cx="3048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8">
            <a:extLst>
              <a:ext uri="{FF2B5EF4-FFF2-40B4-BE49-F238E27FC236}">
                <a16:creationId xmlns:a16="http://schemas.microsoft.com/office/drawing/2014/main" id="{1F5B9C3E-2116-424D-A0B3-C1ED70DAB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4826000"/>
            <a:ext cx="3048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7">
            <a:extLst>
              <a:ext uri="{FF2B5EF4-FFF2-40B4-BE49-F238E27FC236}">
                <a16:creationId xmlns:a16="http://schemas.microsoft.com/office/drawing/2014/main" id="{9635E473-A8F1-41F4-98C8-EFAA23AC28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0263" y="0"/>
            <a:ext cx="3763962" cy="6601807"/>
          </a:xfrm>
          <a:prstGeom prst="rect">
            <a:avLst/>
          </a:prstGeom>
          <a:solidFill>
            <a:srgbClr val="3C4555">
              <a:alpha val="50196"/>
            </a:srgbClr>
          </a:solidFill>
          <a:ln>
            <a:noFill/>
          </a:ln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lv-LV" altLang="lv-LV" sz="2000" b="1" dirty="0">
                <a:solidFill>
                  <a:schemeClr val="bg1"/>
                </a:solidFill>
                <a:latin typeface="Helvetica" panose="020B0604020202020204" pitchFamily="34" charset="0"/>
              </a:rPr>
              <a:t>MULTIPURPOSE PORTS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endParaRPr lang="lv-LV" altLang="lv-LV" sz="2000" b="1" dirty="0">
              <a:solidFill>
                <a:schemeClr val="bg1"/>
              </a:solidFill>
              <a:latin typeface="Helvetica" panose="020B0604020202020204" pitchFamily="34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lv-LV" altLang="lv-LV" sz="2000" b="1" dirty="0">
                <a:solidFill>
                  <a:schemeClr val="bg1"/>
                </a:solidFill>
                <a:latin typeface="Helvetica" panose="020B0604020202020204" pitchFamily="34" charset="0"/>
              </a:rPr>
              <a:t>REGULAR CONTAINER SERVICES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endParaRPr lang="lv-LV" altLang="lv-LV" sz="2000" b="1" dirty="0">
              <a:solidFill>
                <a:schemeClr val="bg1"/>
              </a:solidFill>
              <a:latin typeface="Helvetica" panose="020B0604020202020204" pitchFamily="34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lv-LV" altLang="lv-LV" sz="2000" b="1" dirty="0">
                <a:solidFill>
                  <a:schemeClr val="bg1"/>
                </a:solidFill>
                <a:latin typeface="Helvetica" panose="020B0604020202020204" pitchFamily="34" charset="0"/>
              </a:rPr>
              <a:t>REGULAR RO-RO,          RO-PAX FERRIES TO SWEDEN AND GERMANY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endParaRPr lang="lv-LV" altLang="lv-LV" sz="2000" b="1" dirty="0">
              <a:solidFill>
                <a:schemeClr val="bg1"/>
              </a:solidFill>
              <a:latin typeface="Helvetica" panose="020B0604020202020204" pitchFamily="34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lv-LV" altLang="lv-LV" sz="2000" b="1" dirty="0">
                <a:solidFill>
                  <a:schemeClr val="bg1"/>
                </a:solidFill>
                <a:latin typeface="Helvetica" panose="020B0604020202020204" pitchFamily="34" charset="0"/>
              </a:rPr>
              <a:t>TOTAL CAPACITY –         120 MLN.T. / YEAR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endParaRPr lang="lv-LV" altLang="lv-LV" sz="2000" b="1" dirty="0">
              <a:solidFill>
                <a:schemeClr val="bg1"/>
              </a:solidFill>
              <a:latin typeface="Helvetica" panose="020B0604020202020204" pitchFamily="34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lv-LV" altLang="lv-LV" sz="2000" b="1" dirty="0">
                <a:solidFill>
                  <a:schemeClr val="bg1"/>
                </a:solidFill>
                <a:latin typeface="Helvetica" panose="020B0604020202020204" pitchFamily="34" charset="0"/>
              </a:rPr>
              <a:t>TOTAL CONTAINER HANDLING CAPACITY OVER 800 000 TEU / YEAR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endParaRPr lang="lv-LV" altLang="lv-LV" sz="2000" b="1" dirty="0">
              <a:solidFill>
                <a:schemeClr val="bg1"/>
              </a:solidFill>
              <a:latin typeface="Helvetica" panose="020B0604020202020204" pitchFamily="34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lv-LV" altLang="lv-LV" sz="2000" b="1" dirty="0">
                <a:solidFill>
                  <a:schemeClr val="bg1"/>
                </a:solidFill>
                <a:latin typeface="Helvetica" panose="020B0604020202020204" pitchFamily="34" charset="0"/>
              </a:rPr>
              <a:t>DEVELOPMENT TERRITORIES ~ 1315 HA</a:t>
            </a:r>
          </a:p>
          <a:p>
            <a:pPr marL="0" inden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endParaRPr lang="lv-LV" altLang="lv-LV" sz="800" b="1" dirty="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3D3CE1F-DFF1-46E7-8650-CC782D91FD92}"/>
              </a:ext>
            </a:extLst>
          </p:cNvPr>
          <p:cNvSpPr/>
          <p:nvPr/>
        </p:nvSpPr>
        <p:spPr>
          <a:xfrm>
            <a:off x="2085975" y="4508500"/>
            <a:ext cx="180975" cy="185738"/>
          </a:xfrm>
          <a:prstGeom prst="ellipse">
            <a:avLst/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lv-LV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3BC7CB9-BFDD-44EC-A1EF-2B0CCE0C19D1}"/>
              </a:ext>
            </a:extLst>
          </p:cNvPr>
          <p:cNvSpPr/>
          <p:nvPr/>
        </p:nvSpPr>
        <p:spPr>
          <a:xfrm>
            <a:off x="2598738" y="3236913"/>
            <a:ext cx="180975" cy="184150"/>
          </a:xfrm>
          <a:prstGeom prst="ellipse">
            <a:avLst/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lv-LV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5B0BFB2-E9F7-4EC7-B05F-6C4EE843E2C9}"/>
              </a:ext>
            </a:extLst>
          </p:cNvPr>
          <p:cNvSpPr/>
          <p:nvPr/>
        </p:nvSpPr>
        <p:spPr>
          <a:xfrm>
            <a:off x="4773613" y="3857625"/>
            <a:ext cx="180975" cy="185738"/>
          </a:xfrm>
          <a:prstGeom prst="ellipse">
            <a:avLst/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lv-LV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90C0E2C1-FD94-4620-ABD0-999D8CC3D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838200"/>
            <a:ext cx="9210675" cy="602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BFD82A-A807-4B3D-BFD0-A126F2EDD95E}"/>
              </a:ext>
            </a:extLst>
          </p:cNvPr>
          <p:cNvSpPr/>
          <p:nvPr/>
        </p:nvSpPr>
        <p:spPr>
          <a:xfrm>
            <a:off x="0" y="-9525"/>
            <a:ext cx="4079875" cy="6875463"/>
          </a:xfrm>
          <a:prstGeom prst="rect">
            <a:avLst/>
          </a:prstGeom>
          <a:solidFill>
            <a:schemeClr val="tx1">
              <a:lumMod val="65000"/>
              <a:lumOff val="35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532" name="TextBox 6">
            <a:extLst>
              <a:ext uri="{FF2B5EF4-FFF2-40B4-BE49-F238E27FC236}">
                <a16:creationId xmlns:a16="http://schemas.microsoft.com/office/drawing/2014/main" id="{1DC8BD19-AA3E-47C4-A349-387AA2D07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75" y="0"/>
            <a:ext cx="8112125" cy="830263"/>
          </a:xfrm>
          <a:prstGeom prst="rect">
            <a:avLst/>
          </a:prstGeom>
          <a:solidFill>
            <a:srgbClr val="7F7F7F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lv-LV" sz="2400" b="1" dirty="0">
                <a:solidFill>
                  <a:schemeClr val="bg1"/>
                </a:solidFill>
                <a:latin typeface="Helvetica" panose="020B0604020202020204" pitchFamily="34" charset="0"/>
              </a:rPr>
              <a:t>DISTRIBUTION</a:t>
            </a:r>
            <a:r>
              <a:rPr lang="lv-LV" altLang="lv-LV" sz="2400" b="1" dirty="0">
                <a:solidFill>
                  <a:schemeClr val="bg1"/>
                </a:solidFill>
                <a:latin typeface="Helvetica" panose="020B0604020202020204" pitchFamily="34" charset="0"/>
              </a:rPr>
              <a:t> IN NORTHERN EUROPE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en-US" altLang="lv-LV" sz="2400" b="1" dirty="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sp>
        <p:nvSpPr>
          <p:cNvPr id="22533" name="TextBox 7">
            <a:extLst>
              <a:ext uri="{FF2B5EF4-FFF2-40B4-BE49-F238E27FC236}">
                <a16:creationId xmlns:a16="http://schemas.microsoft.com/office/drawing/2014/main" id="{72D38BA8-057D-4BDC-81AF-F96EEAE4D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3" y="3154363"/>
            <a:ext cx="4524375" cy="292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lv-LV" sz="2200" b="1" dirty="0">
                <a:latin typeface="Helvetica" panose="020B0604020202020204" pitchFamily="34" charset="0"/>
              </a:rPr>
              <a:t>TRANSSHIPMENT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lv-LV" sz="2200" b="1" dirty="0">
                <a:latin typeface="Helvetica" panose="020B0604020202020204" pitchFamily="34" charset="0"/>
              </a:rPr>
              <a:t>CONSOLIDATION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lv-LV" sz="2200" b="1" dirty="0">
                <a:latin typeface="Helvetica" panose="020B0604020202020204" pitchFamily="34" charset="0"/>
              </a:rPr>
              <a:t>REPACKING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lv-LV" sz="2200" b="1" dirty="0">
                <a:latin typeface="Helvetica" panose="020B0604020202020204" pitchFamily="34" charset="0"/>
              </a:rPr>
              <a:t>STORAGE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lv-LV" sz="2200" b="1" dirty="0">
                <a:latin typeface="Helvetica" panose="020B0604020202020204" pitchFamily="34" charset="0"/>
              </a:rPr>
              <a:t>CUSTOMS FORMALITIES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lv-LV" sz="2200" b="1" dirty="0">
                <a:latin typeface="Helvetica" panose="020B0604020202020204" pitchFamily="34" charset="0"/>
              </a:rPr>
              <a:t>MONITORING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lv-LV" sz="2200" b="1" dirty="0">
                <a:latin typeface="Helvetica" panose="020B0604020202020204" pitchFamily="34" charset="0"/>
              </a:rPr>
              <a:t>VALUE ADDED SERVICES</a:t>
            </a:r>
          </a:p>
        </p:txBody>
      </p:sp>
      <p:sp>
        <p:nvSpPr>
          <p:cNvPr id="22534" name="TextBox 8">
            <a:extLst>
              <a:ext uri="{FF2B5EF4-FFF2-40B4-BE49-F238E27FC236}">
                <a16:creationId xmlns:a16="http://schemas.microsoft.com/office/drawing/2014/main" id="{1860F738-CFBE-4877-BC45-A602A2D88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" y="1008063"/>
            <a:ext cx="4141788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lv-LV" altLang="lv-LV" sz="2400" b="1" dirty="0">
                <a:latin typeface="Helvetica" panose="020B0604020202020204" pitchFamily="34" charset="0"/>
              </a:rPr>
              <a:t>IN </a:t>
            </a:r>
            <a:r>
              <a:rPr lang="en-US" altLang="lv-LV" sz="2400" b="1" dirty="0">
                <a:latin typeface="Helvetica" panose="020B0604020202020204" pitchFamily="34" charset="0"/>
              </a:rPr>
              <a:t>48 HOURS TO </a:t>
            </a:r>
            <a:r>
              <a:rPr lang="lv-LV" altLang="lv-LV" sz="2400" b="1" dirty="0">
                <a:latin typeface="Helvetica" panose="020B0604020202020204" pitchFamily="34" charset="0"/>
              </a:rPr>
              <a:t>ALL </a:t>
            </a:r>
            <a:r>
              <a:rPr lang="en-US" altLang="lv-LV" sz="2400" b="1" dirty="0">
                <a:latin typeface="Helvetica" panose="020B0604020202020204" pitchFamily="34" charset="0"/>
              </a:rPr>
              <a:t>STORES AND RETAIL CHAINS OF NORTHERN EUROPE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103C7F5-E83D-4110-95CD-14085209748F}"/>
              </a:ext>
            </a:extLst>
          </p:cNvPr>
          <p:cNvCxnSpPr>
            <a:cxnSpLocks/>
          </p:cNvCxnSpPr>
          <p:nvPr/>
        </p:nvCxnSpPr>
        <p:spPr>
          <a:xfrm>
            <a:off x="4186238" y="476250"/>
            <a:ext cx="572611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RIX NEW PRESENTATION">
    <a:dk1>
      <a:sysClr val="windowText" lastClr="000000"/>
    </a:dk1>
    <a:lt1>
      <a:sysClr val="window" lastClr="FFFFFF"/>
    </a:lt1>
    <a:dk2>
      <a:srgbClr val="C3E5DD"/>
    </a:dk2>
    <a:lt2>
      <a:srgbClr val="D6E8FC"/>
    </a:lt2>
    <a:accent1>
      <a:srgbClr val="073E26"/>
    </a:accent1>
    <a:accent2>
      <a:srgbClr val="00A681"/>
    </a:accent2>
    <a:accent3>
      <a:srgbClr val="C8995E"/>
    </a:accent3>
    <a:accent4>
      <a:srgbClr val="5BA2FF"/>
    </a:accent4>
    <a:accent5>
      <a:srgbClr val="FFC000"/>
    </a:accent5>
    <a:accent6>
      <a:srgbClr val="D72425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907130421C7249B161043D5C582B6B" ma:contentTypeVersion="13" ma:contentTypeDescription="Create a new document." ma:contentTypeScope="" ma:versionID="c102601d8a4c1236d03ff640ee354ee6">
  <xsd:schema xmlns:xsd="http://www.w3.org/2001/XMLSchema" xmlns:xs="http://www.w3.org/2001/XMLSchema" xmlns:p="http://schemas.microsoft.com/office/2006/metadata/properties" xmlns:ns3="f12c2325-8289-4f9d-81e1-85ccfc3fb72c" xmlns:ns4="b6988ab0-06ca-4dc7-9843-d545309c0bad" targetNamespace="http://schemas.microsoft.com/office/2006/metadata/properties" ma:root="true" ma:fieldsID="16a0111a069b2962b8b78be64e775dcc" ns3:_="" ns4:_="">
    <xsd:import namespace="f12c2325-8289-4f9d-81e1-85ccfc3fb72c"/>
    <xsd:import namespace="b6988ab0-06ca-4dc7-9843-d545309c0ba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2c2325-8289-4f9d-81e1-85ccfc3fb7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6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988ab0-06ca-4dc7-9843-d545309c0ba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12c2325-8289-4f9d-81e1-85ccfc3fb72c" xsi:nil="true"/>
  </documentManagement>
</p:properties>
</file>

<file path=customXml/itemProps1.xml><?xml version="1.0" encoding="utf-8"?>
<ds:datastoreItem xmlns:ds="http://schemas.openxmlformats.org/officeDocument/2006/customXml" ds:itemID="{C1B9751A-CAAC-4629-A618-CA01375FEA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2c2325-8289-4f9d-81e1-85ccfc3fb72c"/>
    <ds:schemaRef ds:uri="b6988ab0-06ca-4dc7-9843-d545309c0ba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F10DDBF-9006-427D-9CF2-458E0D73901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560719-5B30-4194-BE06-E066E3B64006}">
  <ds:schemaRefs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dcmitype/"/>
    <ds:schemaRef ds:uri="b6988ab0-06ca-4dc7-9843-d545309c0bad"/>
    <ds:schemaRef ds:uri="http://www.w3.org/XML/1998/namespace"/>
    <ds:schemaRef ds:uri="http://purl.org/dc/elements/1.1/"/>
    <ds:schemaRef ds:uri="http://purl.org/dc/terms/"/>
    <ds:schemaRef ds:uri="http://schemas.openxmlformats.org/package/2006/metadata/core-properties"/>
    <ds:schemaRef ds:uri="f12c2325-8289-4f9d-81e1-85ccfc3fb72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8601</TotalTime>
  <Words>909</Words>
  <Application>Microsoft Office PowerPoint</Application>
  <PresentationFormat>Widescreen</PresentationFormat>
  <Paragraphs>169</Paragraphs>
  <Slides>20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MS PGothic</vt:lpstr>
      <vt:lpstr>Arial</vt:lpstr>
      <vt:lpstr>Calibri</vt:lpstr>
      <vt:lpstr>Helvetica</vt:lpstr>
      <vt:lpstr>Verdana</vt:lpstr>
      <vt:lpstr>Wingdings</vt:lpstr>
      <vt:lpstr>Office Theme</vt:lpstr>
      <vt:lpstr>Westbound: Latvia's Strategic Shift in Economy, Logistics, and Transport </vt:lpstr>
      <vt:lpstr>PowerPoint Presentation</vt:lpstr>
      <vt:lpstr>LEADING THE WAY: AIRBALTIC IN CAPITAL MARKETS  AND AVIATION DEVELOPMENT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 STRATEGIC PRIORITIES For Shifting Latvia’s Logistics and Transport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Lāsma Āboliņa</dc:creator>
  <cp:lastModifiedBy>Edgars Klētnieks</cp:lastModifiedBy>
  <cp:revision>42</cp:revision>
  <cp:lastPrinted>2018-12-17T12:04:55Z</cp:lastPrinted>
  <dcterms:created xsi:type="dcterms:W3CDTF">2016-11-23T12:17:34Z</dcterms:created>
  <dcterms:modified xsi:type="dcterms:W3CDTF">2024-06-07T07:38:30Z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0x0101003B907130421C7249B161043D5C582B6B</vt:lpwstr>
  </property>
</Properties>
</file>