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63" r:id="rId4"/>
    <p:sldId id="312" r:id="rId5"/>
    <p:sldId id="319" r:id="rId6"/>
    <p:sldId id="327" r:id="rId7"/>
    <p:sldId id="321" r:id="rId8"/>
    <p:sldId id="318" r:id="rId9"/>
    <p:sldId id="328" r:id="rId10"/>
    <p:sldId id="322" r:id="rId11"/>
    <p:sldId id="323" r:id="rId12"/>
    <p:sldId id="324" r:id="rId13"/>
    <p:sldId id="326" r:id="rId14"/>
    <p:sldId id="325" r:id="rId15"/>
    <p:sldId id="329" r:id="rId16"/>
  </p:sldIdLst>
  <p:sldSz cx="9144000" cy="6858000" type="screen4x3"/>
  <p:notesSz cx="6858000" cy="9144000"/>
  <p:defaultTextStyle>
    <a:defPPr>
      <a:defRPr lang="lv-LV"/>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309" autoAdjust="0"/>
  </p:normalViewPr>
  <p:slideViewPr>
    <p:cSldViewPr>
      <p:cViewPr varScale="1">
        <p:scale>
          <a:sx n="80" d="100"/>
          <a:sy n="80" d="100"/>
        </p:scale>
        <p:origin x="89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300E43F-DEAD-4711-876B-3AF3E5F4C5AF}" type="datetimeFigureOut">
              <a:rPr lang="lv-LV"/>
              <a:pPr>
                <a:defRPr/>
              </a:pPr>
              <a:t>2016.03.09.</a:t>
            </a:fld>
            <a:endParaRPr lang="lv-LV"/>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85FC796-A6B2-4FB1-A66F-783A8EE6319B}" type="slidenum">
              <a:rPr lang="lv-LV" altLang="lv-LV"/>
              <a:pPr/>
              <a:t>‹#›</a:t>
            </a:fld>
            <a:endParaRPr lang="lv-LV" altLang="lv-LV"/>
          </a:p>
        </p:txBody>
      </p:sp>
    </p:spTree>
    <p:extLst>
      <p:ext uri="{BB962C8B-B14F-4D97-AF65-F5344CB8AC3E}">
        <p14:creationId xmlns:p14="http://schemas.microsoft.com/office/powerpoint/2010/main" val="18976031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lv-LV" altLang="lv-LV"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4E847E3-7832-4800-B735-2D78B082AB65}" type="slidenum">
              <a:rPr lang="lv-LV" altLang="lv-LV"/>
              <a:pPr/>
              <a:t>4</a:t>
            </a:fld>
            <a:endParaRPr lang="lv-LV" altLang="lv-LV"/>
          </a:p>
        </p:txBody>
      </p:sp>
    </p:spTree>
    <p:extLst>
      <p:ext uri="{BB962C8B-B14F-4D97-AF65-F5344CB8AC3E}">
        <p14:creationId xmlns:p14="http://schemas.microsoft.com/office/powerpoint/2010/main" val="851343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algn="l">
              <a:buFontTx/>
              <a:buNone/>
            </a:pPr>
            <a:r>
              <a:rPr lang="lv-LV" dirty="0" smtClean="0">
                <a:solidFill>
                  <a:schemeClr val="tx1"/>
                </a:solidFill>
              </a:rPr>
              <a:t>T</a:t>
            </a:r>
            <a:r>
              <a:rPr lang="en-GB" dirty="0" smtClean="0">
                <a:solidFill>
                  <a:schemeClr val="tx1"/>
                </a:solidFill>
              </a:rPr>
              <a:t>he contact information of </a:t>
            </a:r>
            <a:r>
              <a:rPr lang="lv-LV" dirty="0" smtClean="0">
                <a:solidFill>
                  <a:schemeClr val="tx1"/>
                </a:solidFill>
              </a:rPr>
              <a:t>companies </a:t>
            </a:r>
            <a:r>
              <a:rPr lang="en-GB" dirty="0" smtClean="0">
                <a:solidFill>
                  <a:schemeClr val="tx1"/>
                </a:solidFill>
              </a:rPr>
              <a:t>will not be available for public access</a:t>
            </a:r>
            <a:endParaRPr lang="lv-LV" dirty="0" smtClean="0">
              <a:solidFill>
                <a:schemeClr val="tx1"/>
              </a:solidFill>
            </a:endParaRPr>
          </a:p>
          <a:p>
            <a:pPr marL="0" lvl="0" indent="0" algn="l">
              <a:buFontTx/>
              <a:buNone/>
            </a:pPr>
            <a:r>
              <a:rPr lang="lv-LV" dirty="0" smtClean="0">
                <a:solidFill>
                  <a:schemeClr val="tx1"/>
                </a:solidFill>
              </a:rPr>
              <a:t>The</a:t>
            </a:r>
            <a:r>
              <a:rPr lang="lv-LV" baseline="0" dirty="0" smtClean="0">
                <a:solidFill>
                  <a:schemeClr val="tx1"/>
                </a:solidFill>
              </a:rPr>
              <a:t> </a:t>
            </a:r>
            <a:r>
              <a:rPr lang="en-GB" dirty="0" smtClean="0">
                <a:solidFill>
                  <a:schemeClr val="tx1"/>
                </a:solidFill>
              </a:rPr>
              <a:t>U.S. business representatives will be able to obtain all the necessary information about the company in Latvia.</a:t>
            </a:r>
            <a:endParaRPr lang="lv-LV" dirty="0" smtClean="0">
              <a:solidFill>
                <a:schemeClr val="tx1"/>
              </a:solidFill>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E1C038-BFB9-4421-90AF-69EA4E82484D}" type="slidenum">
              <a:rPr lang="lv-LV" altLang="lv-LV"/>
              <a:pPr/>
              <a:t>13</a:t>
            </a:fld>
            <a:endParaRPr lang="lv-LV" altLang="lv-LV"/>
          </a:p>
        </p:txBody>
      </p:sp>
    </p:spTree>
    <p:extLst>
      <p:ext uri="{BB962C8B-B14F-4D97-AF65-F5344CB8AC3E}">
        <p14:creationId xmlns:p14="http://schemas.microsoft.com/office/powerpoint/2010/main" val="2127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lv-LV" altLang="lv-LV" dirty="0"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E1C038-BFB9-4421-90AF-69EA4E82484D}" type="slidenum">
              <a:rPr lang="lv-LV" altLang="lv-LV"/>
              <a:pPr/>
              <a:t>14</a:t>
            </a:fld>
            <a:endParaRPr lang="lv-LV" altLang="lv-LV"/>
          </a:p>
        </p:txBody>
      </p:sp>
    </p:spTree>
    <p:extLst>
      <p:ext uri="{BB962C8B-B14F-4D97-AF65-F5344CB8AC3E}">
        <p14:creationId xmlns:p14="http://schemas.microsoft.com/office/powerpoint/2010/main" val="297892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lv-LV" altLang="lv-LV"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E1C038-BFB9-4421-90AF-69EA4E82484D}" type="slidenum">
              <a:rPr lang="lv-LV" altLang="lv-LV"/>
              <a:pPr/>
              <a:t>5</a:t>
            </a:fld>
            <a:endParaRPr lang="lv-LV" altLang="lv-LV"/>
          </a:p>
        </p:txBody>
      </p:sp>
    </p:spTree>
    <p:extLst>
      <p:ext uri="{BB962C8B-B14F-4D97-AF65-F5344CB8AC3E}">
        <p14:creationId xmlns:p14="http://schemas.microsoft.com/office/powerpoint/2010/main" val="1577514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lv-LV" altLang="lv-LV" dirty="0"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E1C038-BFB9-4421-90AF-69EA4E82484D}" type="slidenum">
              <a:rPr lang="lv-LV" altLang="lv-LV"/>
              <a:pPr/>
              <a:t>6</a:t>
            </a:fld>
            <a:endParaRPr lang="lv-LV" altLang="lv-LV"/>
          </a:p>
        </p:txBody>
      </p:sp>
    </p:spTree>
    <p:extLst>
      <p:ext uri="{BB962C8B-B14F-4D97-AF65-F5344CB8AC3E}">
        <p14:creationId xmlns:p14="http://schemas.microsoft.com/office/powerpoint/2010/main" val="3357655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a:endParaRPr lang="en-US" dirty="0" smtClean="0">
              <a:solidFill>
                <a:schemeClr val="tx1"/>
              </a:solidFill>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E1C038-BFB9-4421-90AF-69EA4E82484D}" type="slidenum">
              <a:rPr lang="lv-LV" altLang="lv-LV"/>
              <a:pPr/>
              <a:t>7</a:t>
            </a:fld>
            <a:endParaRPr lang="lv-LV" altLang="lv-LV"/>
          </a:p>
        </p:txBody>
      </p:sp>
    </p:spTree>
    <p:extLst>
      <p:ext uri="{BB962C8B-B14F-4D97-AF65-F5344CB8AC3E}">
        <p14:creationId xmlns:p14="http://schemas.microsoft.com/office/powerpoint/2010/main" val="3739668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lv-LV" altLang="lv-LV" dirty="0"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E1C038-BFB9-4421-90AF-69EA4E82484D}" type="slidenum">
              <a:rPr lang="lv-LV" altLang="lv-LV"/>
              <a:pPr/>
              <a:t>8</a:t>
            </a:fld>
            <a:endParaRPr lang="lv-LV" altLang="lv-LV"/>
          </a:p>
        </p:txBody>
      </p:sp>
    </p:spTree>
    <p:extLst>
      <p:ext uri="{BB962C8B-B14F-4D97-AF65-F5344CB8AC3E}">
        <p14:creationId xmlns:p14="http://schemas.microsoft.com/office/powerpoint/2010/main" val="253223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Learn </a:t>
            </a:r>
            <a:r>
              <a:rPr lang="en-US" dirty="0" smtClean="0"/>
              <a:t>what, and what not to </a:t>
            </a:r>
            <a:r>
              <a:rPr lang="en-US" dirty="0" smtClean="0"/>
              <a:t>do, </a:t>
            </a:r>
            <a:r>
              <a:rPr lang="en-US" dirty="0" smtClean="0"/>
              <a:t>and gain insights from our network of </a:t>
            </a:r>
            <a:r>
              <a:rPr lang="en-US" dirty="0" smtClean="0"/>
              <a:t>experts</a:t>
            </a:r>
            <a:r>
              <a:rPr lang="lv-LV" dirty="0" smtClean="0"/>
              <a:t>!</a:t>
            </a:r>
            <a:endParaRPr lang="en-US" dirty="0"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E1C038-BFB9-4421-90AF-69EA4E82484D}" type="slidenum">
              <a:rPr lang="lv-LV" altLang="lv-LV"/>
              <a:pPr/>
              <a:t>9</a:t>
            </a:fld>
            <a:endParaRPr lang="lv-LV" altLang="lv-LV"/>
          </a:p>
        </p:txBody>
      </p:sp>
    </p:spTree>
    <p:extLst>
      <p:ext uri="{BB962C8B-B14F-4D97-AF65-F5344CB8AC3E}">
        <p14:creationId xmlns:p14="http://schemas.microsoft.com/office/powerpoint/2010/main" val="3269071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lv-LV" altLang="lv-LV" dirty="0"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E1C038-BFB9-4421-90AF-69EA4E82484D}" type="slidenum">
              <a:rPr lang="lv-LV" altLang="lv-LV"/>
              <a:pPr/>
              <a:t>10</a:t>
            </a:fld>
            <a:endParaRPr lang="lv-LV" altLang="lv-LV"/>
          </a:p>
        </p:txBody>
      </p:sp>
    </p:spTree>
    <p:extLst>
      <p:ext uri="{BB962C8B-B14F-4D97-AF65-F5344CB8AC3E}">
        <p14:creationId xmlns:p14="http://schemas.microsoft.com/office/powerpoint/2010/main" val="4245725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lv-LV" altLang="lv-LV" dirty="0"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E1C038-BFB9-4421-90AF-69EA4E82484D}" type="slidenum">
              <a:rPr lang="lv-LV" altLang="lv-LV"/>
              <a:pPr/>
              <a:t>11</a:t>
            </a:fld>
            <a:endParaRPr lang="lv-LV" altLang="lv-LV"/>
          </a:p>
        </p:txBody>
      </p:sp>
    </p:spTree>
    <p:extLst>
      <p:ext uri="{BB962C8B-B14F-4D97-AF65-F5344CB8AC3E}">
        <p14:creationId xmlns:p14="http://schemas.microsoft.com/office/powerpoint/2010/main" val="2784228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v-LV" dirty="0" smtClean="0"/>
              <a:t>Next presentation</a:t>
            </a:r>
            <a:r>
              <a:rPr lang="lv-LV" baseline="0" dirty="0" smtClean="0"/>
              <a:t> will inform you about certain aspects of doing business in the U.S.</a:t>
            </a:r>
          </a:p>
          <a:p>
            <a:r>
              <a:rPr lang="en-US" dirty="0" smtClean="0"/>
              <a:t>– U.S. site location analysis</a:t>
            </a:r>
          </a:p>
          <a:p>
            <a:r>
              <a:rPr lang="en-US" dirty="0" smtClean="0"/>
              <a:t>– Visa requirements</a:t>
            </a:r>
          </a:p>
          <a:p>
            <a:r>
              <a:rPr lang="en-US" dirty="0" smtClean="0"/>
              <a:t>– Risk management</a:t>
            </a:r>
          </a:p>
          <a:p>
            <a:r>
              <a:rPr lang="en-US" dirty="0" smtClean="0"/>
              <a:t>– Sales and marketing</a:t>
            </a:r>
          </a:p>
          <a:p>
            <a:pPr lvl="0" algn="l"/>
            <a:endParaRPr lang="en-US" dirty="0" smtClean="0">
              <a:solidFill>
                <a:schemeClr val="tx1"/>
              </a:solidFill>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E1C038-BFB9-4421-90AF-69EA4E82484D}" type="slidenum">
              <a:rPr lang="lv-LV" altLang="lv-LV"/>
              <a:pPr/>
              <a:t>12</a:t>
            </a:fld>
            <a:endParaRPr lang="lv-LV" altLang="lv-LV"/>
          </a:p>
        </p:txBody>
      </p:sp>
    </p:spTree>
    <p:extLst>
      <p:ext uri="{BB962C8B-B14F-4D97-AF65-F5344CB8AC3E}">
        <p14:creationId xmlns:p14="http://schemas.microsoft.com/office/powerpoint/2010/main" val="1855981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user\Desktop\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16688" y="6237288"/>
            <a:ext cx="20939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5" name="Date Placeholder 3"/>
          <p:cNvSpPr>
            <a:spLocks noGrp="1"/>
          </p:cNvSpPr>
          <p:nvPr>
            <p:ph type="dt" sz="half" idx="10"/>
          </p:nvPr>
        </p:nvSpPr>
        <p:spPr/>
        <p:txBody>
          <a:bodyPr/>
          <a:lstStyle>
            <a:lvl1pPr>
              <a:defRPr dirty="0" err="1" smtClean="0">
                <a:solidFill>
                  <a:schemeClr val="tx1">
                    <a:lumMod val="95000"/>
                    <a:lumOff val="5000"/>
                  </a:schemeClr>
                </a:solidFill>
              </a:defRPr>
            </a:lvl1pPr>
          </a:lstStyle>
          <a:p>
            <a:pPr>
              <a:defRPr/>
            </a:pPr>
            <a:r>
              <a:rPr lang="lv-LV"/>
              <a:t>Annual General Meeting, March 20, 2014</a:t>
            </a:r>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fld id="{75514E9E-1083-492B-AE07-84BEFFDDC1E9}" type="slidenum">
              <a:rPr lang="lv-LV" altLang="lv-LV"/>
              <a:pPr/>
              <a:t>‹#›</a:t>
            </a:fld>
            <a:endParaRPr lang="lv-LV" altLang="lv-LV"/>
          </a:p>
        </p:txBody>
      </p:sp>
    </p:spTree>
    <p:extLst>
      <p:ext uri="{BB962C8B-B14F-4D97-AF65-F5344CB8AC3E}">
        <p14:creationId xmlns:p14="http://schemas.microsoft.com/office/powerpoint/2010/main" val="284358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18EBA704-AD46-4B2A-85F9-7C8446ACBD62}" type="datetimeFigureOut">
              <a:rPr lang="lv-LV"/>
              <a:pPr>
                <a:defRPr/>
              </a:pPr>
              <a:t>2016.03.09.</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fld id="{DACAC122-90CE-457C-856C-05D4647B127B}" type="slidenum">
              <a:rPr lang="lv-LV" altLang="lv-LV"/>
              <a:pPr/>
              <a:t>‹#›</a:t>
            </a:fld>
            <a:endParaRPr lang="lv-LV" altLang="lv-LV"/>
          </a:p>
        </p:txBody>
      </p:sp>
    </p:spTree>
    <p:extLst>
      <p:ext uri="{BB962C8B-B14F-4D97-AF65-F5344CB8AC3E}">
        <p14:creationId xmlns:p14="http://schemas.microsoft.com/office/powerpoint/2010/main" val="3226754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7EE4E0E9-CD38-4C13-8122-A50E4F607F26}" type="datetimeFigureOut">
              <a:rPr lang="lv-LV"/>
              <a:pPr>
                <a:defRPr/>
              </a:pPr>
              <a:t>2016.03.09.</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fld id="{7B3FE81C-37DB-4C45-9C62-9EA9920E1FB9}" type="slidenum">
              <a:rPr lang="lv-LV" altLang="lv-LV"/>
              <a:pPr/>
              <a:t>‹#›</a:t>
            </a:fld>
            <a:endParaRPr lang="lv-LV" altLang="lv-LV"/>
          </a:p>
        </p:txBody>
      </p:sp>
    </p:spTree>
    <p:extLst>
      <p:ext uri="{BB962C8B-B14F-4D97-AF65-F5344CB8AC3E}">
        <p14:creationId xmlns:p14="http://schemas.microsoft.com/office/powerpoint/2010/main" val="980374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316D6FE-0127-4F3F-B027-8A58166F3096}" type="datetimeFigureOut">
              <a:rPr lang="en-US"/>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15D3FA6-50AD-42F5-B345-28354417DAB9}" type="slidenum">
              <a:rPr lang="en-US" altLang="lv-LV"/>
              <a:pPr/>
              <a:t>‹#›</a:t>
            </a:fld>
            <a:endParaRPr lang="en-US" altLang="lv-LV"/>
          </a:p>
        </p:txBody>
      </p:sp>
    </p:spTree>
    <p:extLst>
      <p:ext uri="{BB962C8B-B14F-4D97-AF65-F5344CB8AC3E}">
        <p14:creationId xmlns:p14="http://schemas.microsoft.com/office/powerpoint/2010/main" val="2848337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3F7A5C-F343-41C1-8F85-D2C0206DA397}" type="datetimeFigureOut">
              <a:rPr lang="en-US"/>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75F4AE9-4A56-46DF-A460-517D01A80B4B}" type="slidenum">
              <a:rPr lang="en-US" altLang="lv-LV"/>
              <a:pPr/>
              <a:t>‹#›</a:t>
            </a:fld>
            <a:endParaRPr lang="en-US" altLang="lv-LV"/>
          </a:p>
        </p:txBody>
      </p:sp>
    </p:spTree>
    <p:extLst>
      <p:ext uri="{BB962C8B-B14F-4D97-AF65-F5344CB8AC3E}">
        <p14:creationId xmlns:p14="http://schemas.microsoft.com/office/powerpoint/2010/main" val="2999961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3B2FB3-E61B-45F7-AD1B-5C30AB8364EF}" type="datetimeFigureOut">
              <a:rPr lang="en-US"/>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BFB54F-62D0-421F-B94F-E45B4A529A96}" type="slidenum">
              <a:rPr lang="en-US" altLang="lv-LV"/>
              <a:pPr/>
              <a:t>‹#›</a:t>
            </a:fld>
            <a:endParaRPr lang="en-US" altLang="lv-LV"/>
          </a:p>
        </p:txBody>
      </p:sp>
    </p:spTree>
    <p:extLst>
      <p:ext uri="{BB962C8B-B14F-4D97-AF65-F5344CB8AC3E}">
        <p14:creationId xmlns:p14="http://schemas.microsoft.com/office/powerpoint/2010/main" val="258409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44B7F70F-03FF-4112-BCE1-3019A196B97A}" type="datetimeFigureOut">
              <a:rPr lang="en-US"/>
              <a:pPr>
                <a:defRPr/>
              </a:pPr>
              <a:t>3/9/2016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C39820B-7077-4D68-8599-FAA3C26E59E2}" type="slidenum">
              <a:rPr lang="en-US" altLang="lv-LV"/>
              <a:pPr/>
              <a:t>‹#›</a:t>
            </a:fld>
            <a:endParaRPr lang="en-US" altLang="lv-LV"/>
          </a:p>
        </p:txBody>
      </p:sp>
    </p:spTree>
    <p:extLst>
      <p:ext uri="{BB962C8B-B14F-4D97-AF65-F5344CB8AC3E}">
        <p14:creationId xmlns:p14="http://schemas.microsoft.com/office/powerpoint/2010/main" val="1190635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3518851F-798F-4504-B965-2DC3FC25641D}" type="datetimeFigureOut">
              <a:rPr lang="en-US"/>
              <a:pPr>
                <a:defRPr/>
              </a:pPr>
              <a:t>3/9/2016</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D8E14EFC-CF98-49D1-A86C-CE8ABE321EBC}" type="slidenum">
              <a:rPr lang="en-US" altLang="lv-LV"/>
              <a:pPr/>
              <a:t>‹#›</a:t>
            </a:fld>
            <a:endParaRPr lang="en-US" altLang="lv-LV"/>
          </a:p>
        </p:txBody>
      </p:sp>
    </p:spTree>
    <p:extLst>
      <p:ext uri="{BB962C8B-B14F-4D97-AF65-F5344CB8AC3E}">
        <p14:creationId xmlns:p14="http://schemas.microsoft.com/office/powerpoint/2010/main" val="3791461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B2AF78C-0F93-4E0C-A144-140C7ABD5A8A}" type="datetimeFigureOut">
              <a:rPr lang="en-US"/>
              <a:pPr>
                <a:defRPr/>
              </a:pPr>
              <a:t>3/9/2016</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CDD64846-7F20-4D99-9845-B5056B8AFD4F}" type="slidenum">
              <a:rPr lang="en-US" altLang="lv-LV"/>
              <a:pPr/>
              <a:t>‹#›</a:t>
            </a:fld>
            <a:endParaRPr lang="en-US" altLang="lv-LV"/>
          </a:p>
        </p:txBody>
      </p:sp>
    </p:spTree>
    <p:extLst>
      <p:ext uri="{BB962C8B-B14F-4D97-AF65-F5344CB8AC3E}">
        <p14:creationId xmlns:p14="http://schemas.microsoft.com/office/powerpoint/2010/main" val="1461958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B1713E3-EBBD-426A-9C3C-259D84D1BE5A}" type="datetimeFigureOut">
              <a:rPr lang="en-US"/>
              <a:pPr>
                <a:defRPr/>
              </a:pPr>
              <a:t>3/9/2016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D2A09D30-ACAA-4557-B07D-9F450BDDC064}" type="slidenum">
              <a:rPr lang="en-US" altLang="lv-LV"/>
              <a:pPr/>
              <a:t>‹#›</a:t>
            </a:fld>
            <a:endParaRPr lang="en-US" altLang="lv-LV"/>
          </a:p>
        </p:txBody>
      </p:sp>
    </p:spTree>
    <p:extLst>
      <p:ext uri="{BB962C8B-B14F-4D97-AF65-F5344CB8AC3E}">
        <p14:creationId xmlns:p14="http://schemas.microsoft.com/office/powerpoint/2010/main" val="1018107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898B466-08E9-41F6-9BD5-399FA259DA8B}" type="datetimeFigureOut">
              <a:rPr lang="en-US"/>
              <a:pPr>
                <a:defRPr/>
              </a:pPr>
              <a:t>3/9/2016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AC3B1E3D-3BE1-4949-9A8C-978695F9C6DC}" type="slidenum">
              <a:rPr lang="en-US" altLang="lv-LV"/>
              <a:pPr/>
              <a:t>‹#›</a:t>
            </a:fld>
            <a:endParaRPr lang="en-US" altLang="lv-LV"/>
          </a:p>
        </p:txBody>
      </p:sp>
    </p:spTree>
    <p:extLst>
      <p:ext uri="{BB962C8B-B14F-4D97-AF65-F5344CB8AC3E}">
        <p14:creationId xmlns:p14="http://schemas.microsoft.com/office/powerpoint/2010/main" val="1763684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514B3BA6-99BB-428E-915B-31076D749A0E}" type="datetimeFigureOut">
              <a:rPr lang="lv-LV"/>
              <a:pPr>
                <a:defRPr/>
              </a:pPr>
              <a:t>2016.03.09.</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fld id="{16DD8AEA-BD2D-4BA3-9542-9156EAED5BFA}" type="slidenum">
              <a:rPr lang="lv-LV" altLang="lv-LV"/>
              <a:pPr/>
              <a:t>‹#›</a:t>
            </a:fld>
            <a:endParaRPr lang="lv-LV" altLang="lv-LV"/>
          </a:p>
        </p:txBody>
      </p:sp>
    </p:spTree>
    <p:extLst>
      <p:ext uri="{BB962C8B-B14F-4D97-AF65-F5344CB8AC3E}">
        <p14:creationId xmlns:p14="http://schemas.microsoft.com/office/powerpoint/2010/main" val="4267021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68DFE7B-A35B-47B1-8EA6-740178FD3E6A}" type="datetimeFigureOut">
              <a:rPr lang="en-US"/>
              <a:pPr>
                <a:defRPr/>
              </a:pPr>
              <a:t>3/9/2016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FB720C0-686B-4E20-B068-AEF1AF8E87FD}" type="slidenum">
              <a:rPr lang="en-US" altLang="lv-LV"/>
              <a:pPr/>
              <a:t>‹#›</a:t>
            </a:fld>
            <a:endParaRPr lang="en-US" altLang="lv-LV"/>
          </a:p>
        </p:txBody>
      </p:sp>
    </p:spTree>
    <p:extLst>
      <p:ext uri="{BB962C8B-B14F-4D97-AF65-F5344CB8AC3E}">
        <p14:creationId xmlns:p14="http://schemas.microsoft.com/office/powerpoint/2010/main" val="1634050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6D7E22-E1BB-42AF-AF45-860BF2D3941E}" type="datetimeFigureOut">
              <a:rPr lang="en-US"/>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23AD0CC-2222-46D8-8549-C0A928C350EB}" type="slidenum">
              <a:rPr lang="en-US" altLang="lv-LV"/>
              <a:pPr/>
              <a:t>‹#›</a:t>
            </a:fld>
            <a:endParaRPr lang="en-US" altLang="lv-LV"/>
          </a:p>
        </p:txBody>
      </p:sp>
    </p:spTree>
    <p:extLst>
      <p:ext uri="{BB962C8B-B14F-4D97-AF65-F5344CB8AC3E}">
        <p14:creationId xmlns:p14="http://schemas.microsoft.com/office/powerpoint/2010/main" val="1055108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54DE1F-CFC2-4846-98A8-DEFB234C1CE4}" type="datetimeFigureOut">
              <a:rPr lang="en-US"/>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88F6F25-331A-44B4-9229-11342E8A8FAB}" type="slidenum">
              <a:rPr lang="en-US" altLang="lv-LV"/>
              <a:pPr/>
              <a:t>‹#›</a:t>
            </a:fld>
            <a:endParaRPr lang="en-US" altLang="lv-LV"/>
          </a:p>
        </p:txBody>
      </p:sp>
    </p:spTree>
    <p:extLst>
      <p:ext uri="{BB962C8B-B14F-4D97-AF65-F5344CB8AC3E}">
        <p14:creationId xmlns:p14="http://schemas.microsoft.com/office/powerpoint/2010/main" val="2561960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lv-LV"/>
              <a:t>Annual General Meeting,</a:t>
            </a:r>
          </a:p>
          <a:p>
            <a:pPr>
              <a:defRPr/>
            </a:pPr>
            <a:r>
              <a:rPr lang="lv-LV"/>
              <a:t>March 20, 2014</a:t>
            </a: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4970D9C8-A091-450B-8EDA-50F3E0B8AE08}" type="slidenum">
              <a:rPr lang="en-US" altLang="lv-LV"/>
              <a:pPr/>
              <a:t>‹#›</a:t>
            </a:fld>
            <a:endParaRPr lang="en-US" altLang="lv-LV"/>
          </a:p>
        </p:txBody>
      </p:sp>
    </p:spTree>
    <p:extLst>
      <p:ext uri="{BB962C8B-B14F-4D97-AF65-F5344CB8AC3E}">
        <p14:creationId xmlns:p14="http://schemas.microsoft.com/office/powerpoint/2010/main" val="119235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A63E93-8922-4603-8AF1-1D0BDDCBBE58}" type="datetimeFigureOut">
              <a:rPr lang="lv-LV"/>
              <a:pPr>
                <a:defRPr/>
              </a:pPr>
              <a:t>2016.03.09.</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fld id="{E6B9C8DC-9E92-4F16-B6F6-66F8A57B4D9D}" type="slidenum">
              <a:rPr lang="lv-LV" altLang="lv-LV"/>
              <a:pPr/>
              <a:t>‹#›</a:t>
            </a:fld>
            <a:endParaRPr lang="lv-LV" altLang="lv-LV"/>
          </a:p>
        </p:txBody>
      </p:sp>
    </p:spTree>
    <p:extLst>
      <p:ext uri="{BB962C8B-B14F-4D97-AF65-F5344CB8AC3E}">
        <p14:creationId xmlns:p14="http://schemas.microsoft.com/office/powerpoint/2010/main" val="48718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3"/>
          <p:cNvSpPr>
            <a:spLocks noGrp="1"/>
          </p:cNvSpPr>
          <p:nvPr>
            <p:ph type="dt" sz="half" idx="10"/>
          </p:nvPr>
        </p:nvSpPr>
        <p:spPr/>
        <p:txBody>
          <a:bodyPr/>
          <a:lstStyle>
            <a:lvl1pPr>
              <a:defRPr/>
            </a:lvl1pPr>
          </a:lstStyle>
          <a:p>
            <a:pPr>
              <a:defRPr/>
            </a:pPr>
            <a:fld id="{A70403C7-3568-4257-8916-5D3E1392C36A}" type="datetimeFigureOut">
              <a:rPr lang="lv-LV"/>
              <a:pPr>
                <a:defRPr/>
              </a:pPr>
              <a:t>2016.03.09.</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fld id="{1C17E7F9-AC10-4A4E-BE15-6B09DE93571B}" type="slidenum">
              <a:rPr lang="lv-LV" altLang="lv-LV"/>
              <a:pPr/>
              <a:t>‹#›</a:t>
            </a:fld>
            <a:endParaRPr lang="lv-LV" altLang="lv-LV"/>
          </a:p>
        </p:txBody>
      </p:sp>
    </p:spTree>
    <p:extLst>
      <p:ext uri="{BB962C8B-B14F-4D97-AF65-F5344CB8AC3E}">
        <p14:creationId xmlns:p14="http://schemas.microsoft.com/office/powerpoint/2010/main" val="347683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3"/>
          <p:cNvSpPr>
            <a:spLocks noGrp="1"/>
          </p:cNvSpPr>
          <p:nvPr>
            <p:ph type="dt" sz="half" idx="10"/>
          </p:nvPr>
        </p:nvSpPr>
        <p:spPr/>
        <p:txBody>
          <a:bodyPr/>
          <a:lstStyle>
            <a:lvl1pPr>
              <a:defRPr/>
            </a:lvl1pPr>
          </a:lstStyle>
          <a:p>
            <a:pPr>
              <a:defRPr/>
            </a:pPr>
            <a:fld id="{85027E5F-FEB0-4297-8A90-923419105130}" type="datetimeFigureOut">
              <a:rPr lang="lv-LV"/>
              <a:pPr>
                <a:defRPr/>
              </a:pPr>
              <a:t>2016.03.09.</a:t>
            </a:fld>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fld id="{CFB5A864-027E-4C87-BCFE-F8090D873BB8}" type="slidenum">
              <a:rPr lang="lv-LV" altLang="lv-LV"/>
              <a:pPr/>
              <a:t>‹#›</a:t>
            </a:fld>
            <a:endParaRPr lang="lv-LV" altLang="lv-LV"/>
          </a:p>
        </p:txBody>
      </p:sp>
    </p:spTree>
    <p:extLst>
      <p:ext uri="{BB962C8B-B14F-4D97-AF65-F5344CB8AC3E}">
        <p14:creationId xmlns:p14="http://schemas.microsoft.com/office/powerpoint/2010/main" val="3716664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3"/>
          <p:cNvSpPr>
            <a:spLocks noGrp="1"/>
          </p:cNvSpPr>
          <p:nvPr>
            <p:ph type="dt" sz="half" idx="10"/>
          </p:nvPr>
        </p:nvSpPr>
        <p:spPr/>
        <p:txBody>
          <a:bodyPr/>
          <a:lstStyle>
            <a:lvl1pPr>
              <a:defRPr/>
            </a:lvl1pPr>
          </a:lstStyle>
          <a:p>
            <a:pPr>
              <a:defRPr/>
            </a:pPr>
            <a:fld id="{3E57134D-A703-4A3A-B7E8-3C3B02E91328}" type="datetimeFigureOut">
              <a:rPr lang="lv-LV"/>
              <a:pPr>
                <a:defRPr/>
              </a:pPr>
              <a:t>2016.03.09.</a:t>
            </a:fld>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fld id="{3BD9C736-3982-4CAB-81E7-2B176174E361}" type="slidenum">
              <a:rPr lang="lv-LV" altLang="lv-LV"/>
              <a:pPr/>
              <a:t>‹#›</a:t>
            </a:fld>
            <a:endParaRPr lang="lv-LV" altLang="lv-LV"/>
          </a:p>
        </p:txBody>
      </p:sp>
    </p:spTree>
    <p:extLst>
      <p:ext uri="{BB962C8B-B14F-4D97-AF65-F5344CB8AC3E}">
        <p14:creationId xmlns:p14="http://schemas.microsoft.com/office/powerpoint/2010/main" val="284674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E21ED8-DB19-48B3-B207-623F09868D0C}" type="datetimeFigureOut">
              <a:rPr lang="lv-LV"/>
              <a:pPr>
                <a:defRPr/>
              </a:pPr>
              <a:t>2016.03.09.</a:t>
            </a:fld>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fld id="{859E0C28-8C77-4A60-985E-6B18F9EC61B1}" type="slidenum">
              <a:rPr lang="lv-LV" altLang="lv-LV"/>
              <a:pPr/>
              <a:t>‹#›</a:t>
            </a:fld>
            <a:endParaRPr lang="lv-LV" altLang="lv-LV"/>
          </a:p>
        </p:txBody>
      </p:sp>
    </p:spTree>
    <p:extLst>
      <p:ext uri="{BB962C8B-B14F-4D97-AF65-F5344CB8AC3E}">
        <p14:creationId xmlns:p14="http://schemas.microsoft.com/office/powerpoint/2010/main" val="40312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F47667-D171-4AEC-8073-C81CE4CCDFC0}" type="datetimeFigureOut">
              <a:rPr lang="lv-LV"/>
              <a:pPr>
                <a:defRPr/>
              </a:pPr>
              <a:t>2016.03.09.</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fld id="{D9B74061-1DA5-4B47-9149-96235E65DEF7}" type="slidenum">
              <a:rPr lang="lv-LV" altLang="lv-LV"/>
              <a:pPr/>
              <a:t>‹#›</a:t>
            </a:fld>
            <a:endParaRPr lang="lv-LV" altLang="lv-LV"/>
          </a:p>
        </p:txBody>
      </p:sp>
    </p:spTree>
    <p:extLst>
      <p:ext uri="{BB962C8B-B14F-4D97-AF65-F5344CB8AC3E}">
        <p14:creationId xmlns:p14="http://schemas.microsoft.com/office/powerpoint/2010/main" val="22683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70EB3A-5B23-4814-8F72-0DF87F1F94C8}" type="datetimeFigureOut">
              <a:rPr lang="lv-LV"/>
              <a:pPr>
                <a:defRPr/>
              </a:pPr>
              <a:t>2016.03.09.</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fld id="{D05D2FB7-391D-44D5-AAE0-7A71C56F8E75}" type="slidenum">
              <a:rPr lang="lv-LV" altLang="lv-LV"/>
              <a:pPr/>
              <a:t>‹#›</a:t>
            </a:fld>
            <a:endParaRPr lang="lv-LV" altLang="lv-LV"/>
          </a:p>
        </p:txBody>
      </p:sp>
    </p:spTree>
    <p:extLst>
      <p:ext uri="{BB962C8B-B14F-4D97-AF65-F5344CB8AC3E}">
        <p14:creationId xmlns:p14="http://schemas.microsoft.com/office/powerpoint/2010/main" val="2831745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lv-LV" smtClean="0"/>
              <a:t>Click to edit Master title style</a:t>
            </a:r>
            <a:endParaRPr lang="lv-LV" altLang="lv-LV"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endParaRPr lang="lv-LV" altLang="lv-L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C99E623-F4BA-4C22-AA79-6A07D38F1F24}" type="datetimeFigureOut">
              <a:rPr lang="lv-LV"/>
              <a:pPr>
                <a:defRPr/>
              </a:pPr>
              <a:t>2016.03.09.</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43055AE-3902-443B-AC49-D019474A7C0D}" type="slidenum">
              <a:rPr lang="lv-LV" altLang="lv-LV"/>
              <a:pPr/>
              <a:t>‹#›</a:t>
            </a:fld>
            <a:endParaRPr lang="lv-LV" altLang="lv-LV"/>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lv-LV"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dirty="0" err="1" smtClean="0">
                <a:solidFill>
                  <a:schemeClr val="tx1">
                    <a:tint val="75000"/>
                  </a:schemeClr>
                </a:solidFill>
                <a:latin typeface="+mn-lt"/>
                <a:cs typeface="+mn-cs"/>
              </a:defRPr>
            </a:lvl1pPr>
          </a:lstStyle>
          <a:p>
            <a:pPr>
              <a:defRPr/>
            </a:pPr>
            <a:r>
              <a:rPr lang="lv-LV"/>
              <a:t>Annual General Meeting,</a:t>
            </a:r>
          </a:p>
          <a:p>
            <a:pPr>
              <a:defRPr/>
            </a:pPr>
            <a:r>
              <a:rPr lang="lv-LV"/>
              <a:t>March 20,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70D526A-710E-46E0-A71E-6A7406B3FBF8}" type="slidenum">
              <a:rPr lang="en-US" altLang="lv-LV"/>
              <a:pPr/>
              <a:t>‹#›</a:t>
            </a:fld>
            <a:endParaRPr lang="en-US" altLang="lv-LV"/>
          </a:p>
        </p:txBody>
      </p:sp>
      <p:pic>
        <p:nvPicPr>
          <p:cNvPr id="13319" name="Picture 2" descr="C:\Users\user\Desktop\logo.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16688" y="6237288"/>
            <a:ext cx="20939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liga.bertulsone@amcham.lv"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kristaps.supe@chamber.l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altLang="lv-LV" sz="5600" dirty="0" smtClean="0">
                <a:solidFill>
                  <a:srgbClr val="262626"/>
                </a:solidFill>
              </a:rPr>
              <a:t/>
            </a:r>
            <a:br>
              <a:rPr lang="lv-LV" altLang="lv-LV" sz="5600" dirty="0" smtClean="0">
                <a:solidFill>
                  <a:srgbClr val="262626"/>
                </a:solidFill>
              </a:rPr>
            </a:br>
            <a:r>
              <a:rPr lang="lv-LV" altLang="lv-LV" sz="5600" dirty="0" smtClean="0">
                <a:solidFill>
                  <a:srgbClr val="262626"/>
                </a:solidFill>
                <a:latin typeface="Square721 BT"/>
              </a:rPr>
              <a:t>Gateway to the USA</a:t>
            </a:r>
            <a:r>
              <a:rPr lang="en-US" altLang="lv-LV" sz="5600" dirty="0" smtClean="0">
                <a:solidFill>
                  <a:srgbClr val="262626"/>
                </a:solidFill>
                <a:latin typeface="Square721 BT"/>
              </a:rPr>
              <a:t/>
            </a:r>
            <a:br>
              <a:rPr lang="en-US" altLang="lv-LV" sz="5600" dirty="0" smtClean="0">
                <a:solidFill>
                  <a:srgbClr val="262626"/>
                </a:solidFill>
                <a:latin typeface="Square721 BT"/>
              </a:rPr>
            </a:br>
            <a:r>
              <a:rPr lang="lv-LV" altLang="lv-LV" sz="4000" b="1" dirty="0" smtClean="0"/>
              <a:t/>
            </a:r>
            <a:br>
              <a:rPr lang="lv-LV" altLang="lv-LV" sz="4000" b="1" dirty="0" smtClean="0"/>
            </a:br>
            <a:endParaRPr lang="lv-LV" altLang="lv-LV" sz="4000" dirty="0" smtClean="0"/>
          </a:p>
        </p:txBody>
      </p:sp>
      <p:sp>
        <p:nvSpPr>
          <p:cNvPr id="3" name="Rectangle 2"/>
          <p:cNvSpPr/>
          <p:nvPr/>
        </p:nvSpPr>
        <p:spPr>
          <a:xfrm>
            <a:off x="1116013" y="4141788"/>
            <a:ext cx="7451725" cy="366712"/>
          </a:xfrm>
          <a:prstGeom prst="rect">
            <a:avLst/>
          </a:prstGeom>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lv-LV" altLang="lv-LV">
                <a:solidFill>
                  <a:srgbClr val="0D0D0D"/>
                </a:solidFill>
                <a:latin typeface="Square721 BT"/>
              </a:rPr>
              <a:t>Līga Smildziņa-Bērtulsone, Executive Director of AmCham Latvia</a:t>
            </a:r>
            <a:endParaRPr lang="en-US" altLang="lv-LV">
              <a:solidFill>
                <a:srgbClr val="0D0D0D"/>
              </a:solidFill>
              <a:latin typeface="Square721 BT"/>
            </a:endParaRPr>
          </a:p>
        </p:txBody>
      </p:sp>
      <p:sp>
        <p:nvSpPr>
          <p:cNvPr id="4" name="Date Placeholder 3"/>
          <p:cNvSpPr>
            <a:spLocks noGrp="1"/>
          </p:cNvSpPr>
          <p:nvPr>
            <p:ph type="dt" sz="quarter" idx="10"/>
          </p:nvPr>
        </p:nvSpPr>
        <p:spPr>
          <a:xfrm>
            <a:off x="566738" y="6303963"/>
            <a:ext cx="2133600" cy="365125"/>
          </a:xfrm>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fontAlgn="base">
              <a:spcBef>
                <a:spcPct val="0"/>
              </a:spcBef>
              <a:spcAft>
                <a:spcPct val="0"/>
              </a:spcAft>
            </a:pPr>
            <a:r>
              <a:rPr lang="lv-LV" altLang="lv-LV">
                <a:solidFill>
                  <a:srgbClr val="0D0D0D"/>
                </a:solidFill>
              </a:rPr>
              <a:t>March 9,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355" y="1268760"/>
            <a:ext cx="8747125" cy="5184775"/>
          </a:xfrm>
        </p:spPr>
        <p:txBody>
          <a:bodyPr rtlCol="0">
            <a:normAutofit/>
          </a:bodyPr>
          <a:lstStyle/>
          <a:p>
            <a:pPr marL="457200" indent="-457200" algn="l">
              <a:buFontTx/>
              <a:buChar char="-"/>
            </a:pPr>
            <a:r>
              <a:rPr lang="en-US" dirty="0" smtClean="0">
                <a:solidFill>
                  <a:schemeClr val="tx1"/>
                </a:solidFill>
              </a:rPr>
              <a:t>Provide your expertise to the Latvian companies </a:t>
            </a:r>
          </a:p>
          <a:p>
            <a:pPr marL="457200" indent="-457200" algn="l">
              <a:buFontTx/>
              <a:buChar char="-"/>
            </a:pPr>
            <a:r>
              <a:rPr lang="en-US" dirty="0" smtClean="0">
                <a:solidFill>
                  <a:schemeClr val="tx1"/>
                </a:solidFill>
              </a:rPr>
              <a:t>Connect with new business opportunities and selected partners in Latvia</a:t>
            </a:r>
          </a:p>
          <a:p>
            <a:pPr marL="457200" indent="-457200" algn="l">
              <a:buFontTx/>
              <a:buChar char="-"/>
            </a:pPr>
            <a:r>
              <a:rPr lang="en-US" dirty="0" smtClean="0">
                <a:solidFill>
                  <a:schemeClr val="tx1"/>
                </a:solidFill>
              </a:rPr>
              <a:t>Assist Latvia to increase its business presence in the U.S.</a:t>
            </a:r>
            <a:endParaRPr lang="en-US" sz="3600" dirty="0">
              <a:solidFill>
                <a:schemeClr val="tx1"/>
              </a:solidFill>
            </a:endParaRPr>
          </a:p>
        </p:txBody>
      </p:sp>
      <p:sp>
        <p:nvSpPr>
          <p:cNvPr id="4" name="Rectangle 4"/>
          <p:cNvSpPr txBox="1">
            <a:spLocks noChangeArrowheads="1"/>
          </p:cNvSpPr>
          <p:nvPr/>
        </p:nvSpPr>
        <p:spPr bwMode="auto">
          <a:xfrm>
            <a:off x="180082" y="260648"/>
            <a:ext cx="10080550" cy="685800"/>
          </a:xfrm>
          <a:prstGeom prst="rect">
            <a:avLst/>
          </a:prstGeom>
          <a:noFill/>
          <a:ln w="9525">
            <a:noFill/>
            <a:miter lim="800000"/>
            <a:headEnd/>
            <a:tailEnd/>
          </a:ln>
        </p:spPr>
        <p:txBody>
          <a:bodyPr anchor="ctr"/>
          <a:lstStyle/>
          <a:p>
            <a:pPr fontAlgn="auto">
              <a:spcBef>
                <a:spcPts val="0"/>
              </a:spcBef>
              <a:spcAft>
                <a:spcPts val="0"/>
              </a:spcAft>
              <a:defRPr/>
            </a:pPr>
            <a:r>
              <a:rPr lang="en-US" sz="3400" dirty="0"/>
              <a:t>What’s in it for </a:t>
            </a:r>
            <a:r>
              <a:rPr lang="lv-LV" sz="3400" dirty="0" smtClean="0"/>
              <a:t>U.S. business representatives</a:t>
            </a:r>
            <a:r>
              <a:rPr lang="en-US" sz="3400" dirty="0" smtClean="0"/>
              <a:t>?</a:t>
            </a:r>
            <a:endParaRPr lang="en-US" sz="3400" kern="0" dirty="0">
              <a:solidFill>
                <a:schemeClr val="tx1">
                  <a:lumMod val="85000"/>
                  <a:lumOff val="15000"/>
                </a:schemeClr>
              </a:solidFill>
              <a:latin typeface="+mn-lt"/>
              <a:ea typeface="+mj-ea"/>
              <a:cs typeface="+mj-cs"/>
            </a:endParaRPr>
          </a:p>
        </p:txBody>
      </p:sp>
    </p:spTree>
    <p:extLst>
      <p:ext uri="{BB962C8B-B14F-4D97-AF65-F5344CB8AC3E}">
        <p14:creationId xmlns:p14="http://schemas.microsoft.com/office/powerpoint/2010/main" val="3357749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1379" y="1124545"/>
            <a:ext cx="8747125" cy="5184775"/>
          </a:xfrm>
        </p:spPr>
        <p:txBody>
          <a:bodyPr rtlCol="0">
            <a:noAutofit/>
          </a:bodyPr>
          <a:lstStyle/>
          <a:p>
            <a:pPr marL="457200" indent="-457200" algn="l">
              <a:buFontTx/>
              <a:buChar char="-"/>
            </a:pPr>
            <a:r>
              <a:rPr lang="en-US" sz="2500" dirty="0" smtClean="0">
                <a:solidFill>
                  <a:schemeClr val="tx1"/>
                </a:solidFill>
              </a:rPr>
              <a:t>Provide</a:t>
            </a:r>
            <a:r>
              <a:rPr lang="lv-LV" sz="2500" dirty="0">
                <a:solidFill>
                  <a:schemeClr val="tx1"/>
                </a:solidFill>
              </a:rPr>
              <a:t> </a:t>
            </a:r>
            <a:r>
              <a:rPr lang="lv-LV" sz="2500" dirty="0" smtClean="0">
                <a:solidFill>
                  <a:schemeClr val="tx1"/>
                </a:solidFill>
              </a:rPr>
              <a:t>critical</a:t>
            </a:r>
            <a:r>
              <a:rPr lang="en-US" sz="2500" dirty="0" smtClean="0">
                <a:solidFill>
                  <a:schemeClr val="tx1"/>
                </a:solidFill>
              </a:rPr>
              <a:t> </a:t>
            </a:r>
            <a:r>
              <a:rPr lang="en-US" sz="2500" dirty="0" smtClean="0">
                <a:solidFill>
                  <a:schemeClr val="tx1"/>
                </a:solidFill>
              </a:rPr>
              <a:t>information about the U.S. market and the business environment in certain sectors and/or regions in the U.S.</a:t>
            </a:r>
          </a:p>
          <a:p>
            <a:pPr marL="457200" indent="-457200" algn="l">
              <a:buFontTx/>
              <a:buChar char="-"/>
            </a:pPr>
            <a:r>
              <a:rPr lang="en-US" sz="2500" dirty="0" smtClean="0">
                <a:solidFill>
                  <a:schemeClr val="tx1"/>
                </a:solidFill>
              </a:rPr>
              <a:t>Market entry </a:t>
            </a:r>
            <a:r>
              <a:rPr lang="en-US" sz="2500" dirty="0" smtClean="0">
                <a:solidFill>
                  <a:schemeClr val="tx1"/>
                </a:solidFill>
              </a:rPr>
              <a:t>services</a:t>
            </a:r>
            <a:endParaRPr lang="lv-LV" sz="2500" dirty="0">
              <a:solidFill>
                <a:schemeClr val="tx1"/>
              </a:solidFill>
            </a:endParaRPr>
          </a:p>
          <a:p>
            <a:pPr marL="457200" indent="-457200" algn="l">
              <a:buFontTx/>
              <a:buChar char="-"/>
            </a:pPr>
            <a:r>
              <a:rPr lang="lv-LV" sz="2500" dirty="0" smtClean="0">
                <a:solidFill>
                  <a:schemeClr val="tx1"/>
                </a:solidFill>
              </a:rPr>
              <a:t>I</a:t>
            </a:r>
            <a:r>
              <a:rPr lang="lv-LV" sz="2500" dirty="0" smtClean="0">
                <a:solidFill>
                  <a:schemeClr val="tx1"/>
                </a:solidFill>
              </a:rPr>
              <a:t>ndustry segment</a:t>
            </a:r>
            <a:r>
              <a:rPr lang="en-US" sz="2500" dirty="0" smtClean="0">
                <a:solidFill>
                  <a:schemeClr val="tx1"/>
                </a:solidFill>
              </a:rPr>
              <a:t> </a:t>
            </a:r>
            <a:r>
              <a:rPr lang="en-US" sz="2500" dirty="0" smtClean="0">
                <a:solidFill>
                  <a:schemeClr val="tx1"/>
                </a:solidFill>
              </a:rPr>
              <a:t>analysis and </a:t>
            </a:r>
            <a:r>
              <a:rPr lang="en-US" sz="2500" dirty="0" smtClean="0">
                <a:solidFill>
                  <a:schemeClr val="tx1"/>
                </a:solidFill>
              </a:rPr>
              <a:t>research</a:t>
            </a:r>
            <a:endParaRPr lang="lv-LV" sz="2500" dirty="0" smtClean="0">
              <a:solidFill>
                <a:schemeClr val="tx1"/>
              </a:solidFill>
            </a:endParaRPr>
          </a:p>
          <a:p>
            <a:pPr marL="457200" indent="-457200" algn="l">
              <a:buFontTx/>
              <a:buChar char="-"/>
            </a:pPr>
            <a:r>
              <a:rPr lang="lv-LV" sz="2500" dirty="0" smtClean="0">
                <a:solidFill>
                  <a:schemeClr val="tx1"/>
                </a:solidFill>
              </a:rPr>
              <a:t>U.S. </a:t>
            </a:r>
            <a:r>
              <a:rPr lang="lv-LV" sz="2500" dirty="0">
                <a:solidFill>
                  <a:schemeClr val="tx1"/>
                </a:solidFill>
              </a:rPr>
              <a:t>s</a:t>
            </a:r>
            <a:r>
              <a:rPr lang="lv-LV" sz="2500" dirty="0" smtClean="0">
                <a:solidFill>
                  <a:schemeClr val="tx1"/>
                </a:solidFill>
              </a:rPr>
              <a:t>ite location analysis</a:t>
            </a:r>
            <a:endParaRPr lang="en-US" sz="2500" dirty="0" smtClean="0">
              <a:solidFill>
                <a:schemeClr val="tx1"/>
              </a:solidFill>
            </a:endParaRPr>
          </a:p>
          <a:p>
            <a:pPr marL="457200" indent="-457200" algn="l">
              <a:buFontTx/>
              <a:buChar char="-"/>
            </a:pPr>
            <a:r>
              <a:rPr lang="en-US" sz="2500" dirty="0" smtClean="0">
                <a:solidFill>
                  <a:schemeClr val="tx1"/>
                </a:solidFill>
              </a:rPr>
              <a:t>Connections to the state and municipal institutions, local business organizations, industry associations and businesses.</a:t>
            </a:r>
          </a:p>
          <a:p>
            <a:pPr marL="457200" indent="-457200" algn="l">
              <a:buFontTx/>
              <a:buChar char="-"/>
            </a:pPr>
            <a:r>
              <a:rPr lang="en-US" sz="2500" dirty="0" smtClean="0">
                <a:solidFill>
                  <a:schemeClr val="tx1"/>
                </a:solidFill>
              </a:rPr>
              <a:t>Response to the request indicating if they </a:t>
            </a:r>
            <a:r>
              <a:rPr lang="en-US" sz="2500" dirty="0" smtClean="0">
                <a:solidFill>
                  <a:schemeClr val="tx1"/>
                </a:solidFill>
              </a:rPr>
              <a:t>are</a:t>
            </a:r>
            <a:r>
              <a:rPr lang="lv-LV" sz="2500" dirty="0" smtClean="0">
                <a:solidFill>
                  <a:schemeClr val="tx1"/>
                </a:solidFill>
              </a:rPr>
              <a:t> </a:t>
            </a:r>
            <a:r>
              <a:rPr lang="en-US" sz="2500" dirty="0" smtClean="0">
                <a:solidFill>
                  <a:schemeClr val="tx1"/>
                </a:solidFill>
              </a:rPr>
              <a:t>able </a:t>
            </a:r>
            <a:r>
              <a:rPr lang="en-US" sz="2500" dirty="0" smtClean="0">
                <a:solidFill>
                  <a:schemeClr val="tx1"/>
                </a:solidFill>
              </a:rPr>
              <a:t>to assist in a particular case. </a:t>
            </a:r>
          </a:p>
          <a:p>
            <a:pPr marL="457200" indent="-457200" algn="l">
              <a:buFontTx/>
              <a:buChar char="-"/>
            </a:pPr>
            <a:r>
              <a:rPr lang="en-US" sz="2500" dirty="0" smtClean="0">
                <a:solidFill>
                  <a:schemeClr val="tx1"/>
                </a:solidFill>
              </a:rPr>
              <a:t>A certain fee for their services may be required or advice may be offered free of charge. To be specified on an individual basis.</a:t>
            </a:r>
            <a:endParaRPr lang="en-US" sz="2500" dirty="0">
              <a:solidFill>
                <a:schemeClr val="tx1"/>
              </a:solidFill>
            </a:endParaRPr>
          </a:p>
        </p:txBody>
      </p:sp>
      <p:sp>
        <p:nvSpPr>
          <p:cNvPr id="6" name="Rectangle 4"/>
          <p:cNvSpPr txBox="1">
            <a:spLocks noChangeArrowheads="1"/>
          </p:cNvSpPr>
          <p:nvPr/>
        </p:nvSpPr>
        <p:spPr bwMode="auto">
          <a:xfrm>
            <a:off x="595064" y="222920"/>
            <a:ext cx="8153400" cy="685800"/>
          </a:xfrm>
          <a:prstGeom prst="rect">
            <a:avLst/>
          </a:prstGeom>
          <a:noFill/>
          <a:ln w="9525">
            <a:noFill/>
            <a:miter lim="800000"/>
            <a:headEnd/>
            <a:tailEnd/>
          </a:ln>
        </p:spPr>
        <p:txBody>
          <a:bodyPr anchor="ctr"/>
          <a:lstStyle/>
          <a:p>
            <a:r>
              <a:rPr lang="en-US" sz="3500" dirty="0" smtClean="0"/>
              <a:t>What is expected </a:t>
            </a:r>
            <a:r>
              <a:rPr lang="en-US" sz="3500" dirty="0" smtClean="0"/>
              <a:t>from</a:t>
            </a:r>
            <a:r>
              <a:rPr lang="lv-LV" sz="3500" dirty="0" smtClean="0"/>
              <a:t> </a:t>
            </a:r>
            <a:r>
              <a:rPr lang="lv-LV" sz="3500" dirty="0" smtClean="0"/>
              <a:t>business </a:t>
            </a:r>
            <a:r>
              <a:rPr lang="en-US" sz="3500" dirty="0" smtClean="0"/>
              <a:t>representatives</a:t>
            </a:r>
            <a:r>
              <a:rPr lang="lv-LV" sz="3500" dirty="0" smtClean="0"/>
              <a:t> in the U.S.</a:t>
            </a:r>
            <a:r>
              <a:rPr lang="en-US" sz="3500" dirty="0" smtClean="0"/>
              <a:t>?</a:t>
            </a:r>
            <a:endParaRPr lang="en-US" sz="3500" dirty="0"/>
          </a:p>
        </p:txBody>
      </p:sp>
    </p:spTree>
    <p:extLst>
      <p:ext uri="{BB962C8B-B14F-4D97-AF65-F5344CB8AC3E}">
        <p14:creationId xmlns:p14="http://schemas.microsoft.com/office/powerpoint/2010/main" val="3233429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484784"/>
            <a:ext cx="8747125" cy="5184775"/>
          </a:xfrm>
        </p:spPr>
        <p:txBody>
          <a:bodyPr rtlCol="0">
            <a:normAutofit/>
          </a:bodyPr>
          <a:lstStyle/>
          <a:p>
            <a:pPr lvl="0" algn="l"/>
            <a:r>
              <a:rPr lang="en-US" sz="3600" dirty="0">
                <a:solidFill>
                  <a:schemeClr val="tx1"/>
                </a:solidFill>
              </a:rPr>
              <a:t>Get </a:t>
            </a:r>
            <a:r>
              <a:rPr lang="lv-LV" sz="3600" dirty="0">
                <a:solidFill>
                  <a:schemeClr val="tx1"/>
                </a:solidFill>
              </a:rPr>
              <a:t>prepared! </a:t>
            </a:r>
            <a:endParaRPr lang="lv-LV" sz="3600" dirty="0" smtClean="0">
              <a:solidFill>
                <a:schemeClr val="tx1"/>
              </a:solidFill>
            </a:endParaRPr>
          </a:p>
          <a:p>
            <a:pPr marL="457200" lvl="0" indent="-457200" algn="l">
              <a:buFontTx/>
              <a:buChar char="-"/>
            </a:pPr>
            <a:r>
              <a:rPr lang="en-US" dirty="0" smtClean="0">
                <a:solidFill>
                  <a:schemeClr val="tx1"/>
                </a:solidFill>
              </a:rPr>
              <a:t>A </a:t>
            </a:r>
            <a:r>
              <a:rPr lang="en-US" dirty="0" smtClean="0">
                <a:solidFill>
                  <a:schemeClr val="tx1"/>
                </a:solidFill>
              </a:rPr>
              <a:t>summary </a:t>
            </a:r>
            <a:r>
              <a:rPr lang="en-US" dirty="0" smtClean="0">
                <a:solidFill>
                  <a:schemeClr val="tx1"/>
                </a:solidFill>
              </a:rPr>
              <a:t>of their business development plans in the U.S. </a:t>
            </a:r>
            <a:r>
              <a:rPr lang="en-US" dirty="0" smtClean="0">
                <a:solidFill>
                  <a:schemeClr val="tx1"/>
                </a:solidFill>
              </a:rPr>
              <a:t>and assistance </a:t>
            </a:r>
            <a:r>
              <a:rPr lang="en-US" dirty="0" smtClean="0">
                <a:solidFill>
                  <a:schemeClr val="tx1"/>
                </a:solidFill>
              </a:rPr>
              <a:t>they are seeking</a:t>
            </a:r>
          </a:p>
          <a:p>
            <a:pPr marL="457200" lvl="0" indent="-457200" algn="l">
              <a:buFontTx/>
              <a:buChar char="-"/>
            </a:pPr>
            <a:r>
              <a:rPr lang="lv-LV" dirty="0" smtClean="0">
                <a:solidFill>
                  <a:schemeClr val="tx1"/>
                </a:solidFill>
              </a:rPr>
              <a:t>Get </a:t>
            </a:r>
            <a:r>
              <a:rPr lang="en-US" dirty="0" smtClean="0">
                <a:solidFill>
                  <a:schemeClr val="tx1"/>
                </a:solidFill>
              </a:rPr>
              <a:t>acquainted with American business </a:t>
            </a:r>
            <a:r>
              <a:rPr lang="en-US" dirty="0" smtClean="0">
                <a:solidFill>
                  <a:schemeClr val="tx1"/>
                </a:solidFill>
              </a:rPr>
              <a:t>culture</a:t>
            </a:r>
            <a:endParaRPr lang="lv-LV" dirty="0" smtClean="0">
              <a:solidFill>
                <a:schemeClr val="tx1"/>
              </a:solidFill>
            </a:endParaRPr>
          </a:p>
          <a:p>
            <a:pPr marL="457200" lvl="0" indent="-457200" algn="l">
              <a:buFontTx/>
              <a:buChar char="-"/>
            </a:pPr>
            <a:r>
              <a:rPr lang="lv-LV" dirty="0" smtClean="0">
                <a:solidFill>
                  <a:schemeClr val="tx1"/>
                </a:solidFill>
              </a:rPr>
              <a:t>B</a:t>
            </a:r>
            <a:r>
              <a:rPr lang="en-US" dirty="0" smtClean="0">
                <a:solidFill>
                  <a:schemeClr val="tx1"/>
                </a:solidFill>
              </a:rPr>
              <a:t>e </a:t>
            </a:r>
            <a:r>
              <a:rPr lang="en-US" dirty="0" smtClean="0">
                <a:solidFill>
                  <a:schemeClr val="tx1"/>
                </a:solidFill>
              </a:rPr>
              <a:t>prepared to present a concise business pitch in fluent English </a:t>
            </a:r>
            <a:endParaRPr lang="lv-LV" dirty="0" smtClean="0">
              <a:solidFill>
                <a:schemeClr val="tx1"/>
              </a:solidFill>
            </a:endParaRPr>
          </a:p>
          <a:p>
            <a:pPr marL="457200" lvl="0" indent="-457200" algn="l">
              <a:buFontTx/>
              <a:buChar char="-"/>
            </a:pPr>
            <a:r>
              <a:rPr lang="lv-LV" dirty="0" smtClean="0">
                <a:solidFill>
                  <a:schemeClr val="tx1"/>
                </a:solidFill>
              </a:rPr>
              <a:t>B</a:t>
            </a:r>
            <a:r>
              <a:rPr lang="en-US" dirty="0" smtClean="0">
                <a:solidFill>
                  <a:schemeClr val="tx1"/>
                </a:solidFill>
              </a:rPr>
              <a:t>e </a:t>
            </a:r>
            <a:r>
              <a:rPr lang="en-US" dirty="0" smtClean="0">
                <a:solidFill>
                  <a:schemeClr val="tx1"/>
                </a:solidFill>
              </a:rPr>
              <a:t>ready to promptly answer any questions posed by the U.S. business </a:t>
            </a:r>
            <a:r>
              <a:rPr lang="en-US" dirty="0" smtClean="0">
                <a:solidFill>
                  <a:schemeClr val="tx1"/>
                </a:solidFill>
              </a:rPr>
              <a:t>representatives</a:t>
            </a:r>
            <a:endParaRPr lang="en-US" dirty="0" smtClean="0">
              <a:solidFill>
                <a:schemeClr val="tx1"/>
              </a:solidFill>
            </a:endParaRPr>
          </a:p>
        </p:txBody>
      </p:sp>
      <p:sp>
        <p:nvSpPr>
          <p:cNvPr id="6" name="Rectangle 4"/>
          <p:cNvSpPr txBox="1">
            <a:spLocks noChangeArrowheads="1"/>
          </p:cNvSpPr>
          <p:nvPr/>
        </p:nvSpPr>
        <p:spPr bwMode="auto">
          <a:xfrm>
            <a:off x="323528" y="332656"/>
            <a:ext cx="8153400" cy="685800"/>
          </a:xfrm>
          <a:prstGeom prst="rect">
            <a:avLst/>
          </a:prstGeom>
          <a:noFill/>
          <a:ln w="9525">
            <a:noFill/>
            <a:miter lim="800000"/>
            <a:headEnd/>
            <a:tailEnd/>
          </a:ln>
        </p:spPr>
        <p:txBody>
          <a:bodyPr anchor="ctr"/>
          <a:lstStyle/>
          <a:p>
            <a:r>
              <a:rPr lang="en-US" sz="4000" dirty="0" smtClean="0"/>
              <a:t>What is expected from companies based in Latvia? </a:t>
            </a:r>
            <a:endParaRPr lang="en-US" sz="4000" dirty="0"/>
          </a:p>
        </p:txBody>
      </p:sp>
    </p:spTree>
    <p:extLst>
      <p:ext uri="{BB962C8B-B14F-4D97-AF65-F5344CB8AC3E}">
        <p14:creationId xmlns:p14="http://schemas.microsoft.com/office/powerpoint/2010/main" val="667496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3387" y="1412577"/>
            <a:ext cx="8747125" cy="5184775"/>
          </a:xfrm>
        </p:spPr>
        <p:txBody>
          <a:bodyPr rtlCol="0">
            <a:normAutofit/>
          </a:bodyPr>
          <a:lstStyle/>
          <a:p>
            <a:pPr marL="457200" indent="-457200" algn="l">
              <a:buFontTx/>
              <a:buChar char="-"/>
            </a:pPr>
            <a:r>
              <a:rPr lang="en-GB" dirty="0" smtClean="0">
                <a:solidFill>
                  <a:schemeClr val="tx1"/>
                </a:solidFill>
              </a:rPr>
              <a:t>Only </a:t>
            </a:r>
            <a:r>
              <a:rPr lang="en-GB" dirty="0">
                <a:solidFill>
                  <a:schemeClr val="tx1"/>
                </a:solidFill>
              </a:rPr>
              <a:t>U.S. business representatives who have filled in the survey </a:t>
            </a:r>
            <a:r>
              <a:rPr lang="en-GB" dirty="0" smtClean="0">
                <a:solidFill>
                  <a:schemeClr val="tx1"/>
                </a:solidFill>
              </a:rPr>
              <a:t>will </a:t>
            </a:r>
            <a:r>
              <a:rPr lang="en-GB" dirty="0">
                <a:solidFill>
                  <a:schemeClr val="tx1"/>
                </a:solidFill>
              </a:rPr>
              <a:t>be connected to pre-screened </a:t>
            </a:r>
            <a:r>
              <a:rPr lang="en-GB" dirty="0" smtClean="0">
                <a:solidFill>
                  <a:schemeClr val="tx1"/>
                </a:solidFill>
              </a:rPr>
              <a:t>companies</a:t>
            </a:r>
            <a:endParaRPr lang="lv-LV" dirty="0" smtClean="0">
              <a:solidFill>
                <a:schemeClr val="tx1"/>
              </a:solidFill>
            </a:endParaRPr>
          </a:p>
          <a:p>
            <a:pPr marL="457200" indent="-457200" algn="l">
              <a:buFontTx/>
              <a:buChar char="-"/>
            </a:pPr>
            <a:r>
              <a:rPr lang="lv-LV" dirty="0" smtClean="0">
                <a:solidFill>
                  <a:schemeClr val="tx1"/>
                </a:solidFill>
              </a:rPr>
              <a:t>Only </a:t>
            </a:r>
            <a:r>
              <a:rPr lang="lv-LV" dirty="0">
                <a:solidFill>
                  <a:schemeClr val="tx1"/>
                </a:solidFill>
              </a:rPr>
              <a:t>AmCham and LCCI members will have access to </a:t>
            </a:r>
            <a:r>
              <a:rPr lang="lv-LV" i="1" dirty="0">
                <a:solidFill>
                  <a:schemeClr val="tx1"/>
                </a:solidFill>
              </a:rPr>
              <a:t>Gateway to the USA</a:t>
            </a:r>
            <a:endParaRPr lang="en-US" i="1" dirty="0">
              <a:solidFill>
                <a:schemeClr val="tx1"/>
              </a:solidFill>
            </a:endParaRPr>
          </a:p>
          <a:p>
            <a:pPr marL="457200" lvl="0" indent="-457200" algn="l">
              <a:buFontTx/>
              <a:buChar char="-"/>
            </a:pPr>
            <a:endParaRPr lang="lv-LV" dirty="0" smtClean="0">
              <a:solidFill>
                <a:schemeClr val="tx1"/>
              </a:solidFill>
            </a:endParaRPr>
          </a:p>
        </p:txBody>
      </p:sp>
      <p:sp>
        <p:nvSpPr>
          <p:cNvPr id="6" name="Rectangle 4"/>
          <p:cNvSpPr txBox="1">
            <a:spLocks noChangeArrowheads="1"/>
          </p:cNvSpPr>
          <p:nvPr/>
        </p:nvSpPr>
        <p:spPr bwMode="auto">
          <a:xfrm>
            <a:off x="523056" y="332656"/>
            <a:ext cx="8153400" cy="685800"/>
          </a:xfrm>
          <a:prstGeom prst="rect">
            <a:avLst/>
          </a:prstGeom>
          <a:noFill/>
          <a:ln w="9525">
            <a:noFill/>
            <a:miter lim="800000"/>
            <a:headEnd/>
            <a:tailEnd/>
          </a:ln>
        </p:spPr>
        <p:txBody>
          <a:bodyPr anchor="ctr"/>
          <a:lstStyle/>
          <a:p>
            <a:r>
              <a:rPr lang="lv-LV" sz="5000" dirty="0" smtClean="0"/>
              <a:t>Who may participate?</a:t>
            </a:r>
            <a:endParaRPr lang="en-US" sz="5000" dirty="0"/>
          </a:p>
        </p:txBody>
      </p:sp>
    </p:spTree>
    <p:extLst>
      <p:ext uri="{BB962C8B-B14F-4D97-AF65-F5344CB8AC3E}">
        <p14:creationId xmlns:p14="http://schemas.microsoft.com/office/powerpoint/2010/main" val="2523859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7509" y="2098086"/>
            <a:ext cx="7074931" cy="4283242"/>
          </a:xfrm>
        </p:spPr>
        <p:txBody>
          <a:bodyPr rtlCol="0">
            <a:normAutofit/>
          </a:bodyPr>
          <a:lstStyle/>
          <a:p>
            <a:pPr algn="l"/>
            <a:r>
              <a:rPr lang="en-GB" u="sng" dirty="0" smtClean="0">
                <a:hlinkClick r:id="rId3"/>
              </a:rPr>
              <a:t>liga.bertulsone@amcham.lv</a:t>
            </a:r>
            <a:endParaRPr lang="lv-LV" u="sng" dirty="0" smtClean="0"/>
          </a:p>
          <a:p>
            <a:pPr algn="l"/>
            <a:r>
              <a:rPr lang="en-US" u="sng" dirty="0" smtClean="0">
                <a:hlinkClick r:id="rId4"/>
              </a:rPr>
              <a:t>kristaps.supe@chamber.lv</a:t>
            </a:r>
            <a:endParaRPr lang="lv-LV" u="sng" dirty="0">
              <a:hlinkClick r:id="rId4"/>
            </a:endParaRPr>
          </a:p>
          <a:p>
            <a:pPr algn="l"/>
            <a:endParaRPr lang="en-US" dirty="0"/>
          </a:p>
        </p:txBody>
      </p:sp>
      <p:sp>
        <p:nvSpPr>
          <p:cNvPr id="6" name="Rectangle 4"/>
          <p:cNvSpPr txBox="1">
            <a:spLocks noChangeArrowheads="1"/>
          </p:cNvSpPr>
          <p:nvPr/>
        </p:nvSpPr>
        <p:spPr bwMode="auto">
          <a:xfrm>
            <a:off x="667072" y="332656"/>
            <a:ext cx="8153400" cy="685800"/>
          </a:xfrm>
          <a:prstGeom prst="rect">
            <a:avLst/>
          </a:prstGeom>
          <a:noFill/>
          <a:ln w="9525">
            <a:noFill/>
            <a:miter lim="800000"/>
            <a:headEnd/>
            <a:tailEnd/>
          </a:ln>
        </p:spPr>
        <p:txBody>
          <a:bodyPr anchor="ctr"/>
          <a:lstStyle/>
          <a:p>
            <a:r>
              <a:rPr lang="lv-LV" sz="4000" dirty="0" smtClean="0"/>
              <a:t>Questions?</a:t>
            </a:r>
            <a:endParaRPr lang="en-US" sz="4000" dirty="0"/>
          </a:p>
        </p:txBody>
      </p:sp>
    </p:spTree>
    <p:extLst>
      <p:ext uri="{BB962C8B-B14F-4D97-AF65-F5344CB8AC3E}">
        <p14:creationId xmlns:p14="http://schemas.microsoft.com/office/powerpoint/2010/main" val="833794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115888"/>
            <a:ext cx="5256212" cy="649287"/>
          </a:xfrm>
        </p:spPr>
        <p:txBody>
          <a:bodyPr rtlCol="0">
            <a:noAutofit/>
          </a:bodyPr>
          <a:lstStyle/>
          <a:p>
            <a:pPr algn="l" fontAlgn="auto">
              <a:spcAft>
                <a:spcPts val="0"/>
              </a:spcAft>
              <a:defRPr/>
            </a:pPr>
            <a:r>
              <a:rPr lang="en-US" sz="4200" dirty="0" smtClean="0">
                <a:solidFill>
                  <a:schemeClr val="tx1">
                    <a:lumMod val="85000"/>
                    <a:lumOff val="15000"/>
                  </a:schemeClr>
                </a:solidFill>
                <a:latin typeface="Square721 BT" pitchFamily="34" charset="0"/>
              </a:rPr>
              <a:t>AmCham mission</a:t>
            </a:r>
            <a:endParaRPr lang="en-US" sz="4200" dirty="0">
              <a:solidFill>
                <a:srgbClr val="C00000"/>
              </a:solidFill>
              <a:latin typeface="Square721 BT" pitchFamily="34" charset="0"/>
            </a:endParaRPr>
          </a:p>
        </p:txBody>
      </p:sp>
      <p:sp>
        <p:nvSpPr>
          <p:cNvPr id="3" name="Subtitle 2"/>
          <p:cNvSpPr>
            <a:spLocks noGrp="1"/>
          </p:cNvSpPr>
          <p:nvPr>
            <p:ph type="subTitle" idx="1"/>
          </p:nvPr>
        </p:nvSpPr>
        <p:spPr>
          <a:xfrm>
            <a:off x="484188" y="1125538"/>
            <a:ext cx="8280400" cy="5183187"/>
          </a:xfrm>
        </p:spPr>
        <p:txBody>
          <a:bodyPr rtlCol="0">
            <a:normAutofit/>
          </a:bodyPr>
          <a:lstStyle/>
          <a:p>
            <a:pPr algn="l" fontAlgn="auto">
              <a:spcAft>
                <a:spcPts val="0"/>
              </a:spcAft>
              <a:defRPr/>
            </a:pPr>
            <a:r>
              <a:rPr lang="en-US" sz="2800" dirty="0">
                <a:solidFill>
                  <a:schemeClr val="tx1">
                    <a:lumMod val="95000"/>
                    <a:lumOff val="5000"/>
                  </a:schemeClr>
                </a:solidFill>
                <a:latin typeface="Square721 BT" panose="020B0504020202060204" pitchFamily="34" charset="0"/>
              </a:rPr>
              <a:t>Foster and promote trade, investment, partnership and friendship between the United States and Latvia</a:t>
            </a:r>
          </a:p>
          <a:p>
            <a:pPr algn="l" fontAlgn="auto">
              <a:spcAft>
                <a:spcPts val="0"/>
              </a:spcAft>
              <a:defRPr/>
            </a:pPr>
            <a:endParaRPr lang="en-US" sz="2800" dirty="0">
              <a:solidFill>
                <a:schemeClr val="tx1">
                  <a:lumMod val="95000"/>
                  <a:lumOff val="5000"/>
                </a:schemeClr>
              </a:solidFill>
              <a:latin typeface="Square721 BT" panose="020B0504020202060204" pitchFamily="34" charset="0"/>
            </a:endParaRPr>
          </a:p>
          <a:p>
            <a:pPr algn="l" fontAlgn="auto">
              <a:spcAft>
                <a:spcPts val="0"/>
              </a:spcAft>
              <a:defRPr/>
            </a:pPr>
            <a:r>
              <a:rPr lang="en-US" sz="2800" dirty="0">
                <a:solidFill>
                  <a:schemeClr val="tx1">
                    <a:lumMod val="95000"/>
                    <a:lumOff val="5000"/>
                  </a:schemeClr>
                </a:solidFill>
                <a:latin typeface="Square721 BT" panose="020B0504020202060204" pitchFamily="34" charset="0"/>
              </a:rPr>
              <a:t>Serve as a business, knowledge, networking and policy forum for Members and partners</a:t>
            </a:r>
          </a:p>
          <a:p>
            <a:pPr algn="l" fontAlgn="auto">
              <a:spcAft>
                <a:spcPts val="0"/>
              </a:spcAft>
              <a:defRPr/>
            </a:pPr>
            <a:endParaRPr lang="en-US" sz="2800" dirty="0">
              <a:solidFill>
                <a:schemeClr val="tx1">
                  <a:lumMod val="95000"/>
                  <a:lumOff val="5000"/>
                </a:schemeClr>
              </a:solidFill>
              <a:latin typeface="Square721 BT" panose="020B0504020202060204" pitchFamily="34" charset="0"/>
            </a:endParaRPr>
          </a:p>
          <a:p>
            <a:pPr algn="l" fontAlgn="auto">
              <a:spcAft>
                <a:spcPts val="0"/>
              </a:spcAft>
              <a:defRPr/>
            </a:pPr>
            <a:r>
              <a:rPr lang="en-US" sz="2800" dirty="0">
                <a:solidFill>
                  <a:schemeClr val="tx1">
                    <a:lumMod val="95000"/>
                    <a:lumOff val="5000"/>
                  </a:schemeClr>
                </a:solidFill>
                <a:latin typeface="Square721 BT" panose="020B0504020202060204" pitchFamily="34" charset="0"/>
              </a:rPr>
              <a:t>Advocate for a better business and investment environment in Latvia</a:t>
            </a:r>
          </a:p>
          <a:p>
            <a:pPr algn="l" fontAlgn="auto">
              <a:spcBef>
                <a:spcPts val="600"/>
              </a:spcBef>
              <a:spcAft>
                <a:spcPts val="600"/>
              </a:spcAft>
              <a:defRPr/>
            </a:pPr>
            <a:endParaRPr lang="lv-LV" dirty="0" smtClean="0">
              <a:solidFill>
                <a:schemeClr val="tx1">
                  <a:lumMod val="85000"/>
                  <a:lumOff val="15000"/>
                </a:schemeClr>
              </a:solidFill>
              <a:latin typeface="Calibri Ligh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013" y="115888"/>
            <a:ext cx="6192837" cy="649287"/>
          </a:xfrm>
        </p:spPr>
        <p:txBody>
          <a:bodyPr rtlCol="0">
            <a:normAutofit fontScale="90000"/>
          </a:bodyPr>
          <a:lstStyle/>
          <a:p>
            <a:pPr fontAlgn="auto">
              <a:spcAft>
                <a:spcPts val="0"/>
              </a:spcAft>
              <a:defRPr/>
            </a:pPr>
            <a:r>
              <a:rPr lang="lv-LV" b="1" dirty="0" smtClean="0">
                <a:solidFill>
                  <a:schemeClr val="tx1">
                    <a:lumMod val="65000"/>
                    <a:lumOff val="35000"/>
                  </a:schemeClr>
                </a:solidFill>
              </a:rPr>
              <a:t/>
            </a:r>
            <a:br>
              <a:rPr lang="lv-LV" b="1" dirty="0" smtClean="0">
                <a:solidFill>
                  <a:schemeClr val="tx1">
                    <a:lumMod val="65000"/>
                    <a:lumOff val="35000"/>
                  </a:schemeClr>
                </a:solidFill>
              </a:rPr>
            </a:br>
            <a:r>
              <a:rPr lang="lv-LV" b="1" dirty="0" smtClean="0">
                <a:solidFill>
                  <a:srgbClr val="C00000"/>
                </a:solidFill>
              </a:rPr>
              <a:t> </a:t>
            </a:r>
            <a:br>
              <a:rPr lang="lv-LV" b="1" dirty="0" smtClean="0">
                <a:solidFill>
                  <a:srgbClr val="C00000"/>
                </a:solidFill>
              </a:rPr>
            </a:br>
            <a:endParaRPr lang="lv-LV" dirty="0">
              <a:solidFill>
                <a:srgbClr val="C00000"/>
              </a:solidFill>
            </a:endParaRPr>
          </a:p>
        </p:txBody>
      </p:sp>
      <p:sp>
        <p:nvSpPr>
          <p:cNvPr id="3" name="Subtitle 2"/>
          <p:cNvSpPr>
            <a:spLocks noGrp="1"/>
          </p:cNvSpPr>
          <p:nvPr>
            <p:ph type="subTitle" idx="1"/>
          </p:nvPr>
        </p:nvSpPr>
        <p:spPr>
          <a:xfrm>
            <a:off x="395288" y="874713"/>
            <a:ext cx="8280400" cy="5722937"/>
          </a:xfrm>
        </p:spPr>
        <p:txBody>
          <a:bodyPr rtlCol="0">
            <a:normAutofit lnSpcReduction="10000"/>
          </a:bodyPr>
          <a:lstStyle/>
          <a:p>
            <a:pPr algn="l" fontAlgn="auto">
              <a:spcAft>
                <a:spcPts val="0"/>
              </a:spcAft>
              <a:defRPr/>
            </a:pPr>
            <a:r>
              <a:rPr lang="en-US" sz="2600" dirty="0">
                <a:solidFill>
                  <a:schemeClr val="tx1"/>
                </a:solidFill>
                <a:latin typeface="Square721 BT" panose="020B0504020202060204"/>
              </a:rPr>
              <a:t>INTEGRITY</a:t>
            </a:r>
          </a:p>
          <a:p>
            <a:pPr algn="l" fontAlgn="auto">
              <a:spcAft>
                <a:spcPts val="0"/>
              </a:spcAft>
              <a:defRPr/>
            </a:pPr>
            <a:r>
              <a:rPr lang="en-US" sz="2200" dirty="0">
                <a:solidFill>
                  <a:schemeClr val="tx1"/>
                </a:solidFill>
                <a:latin typeface="Square721 BT" panose="020B0504020202060204"/>
              </a:rPr>
              <a:t>We are committed to operating in business and in society with integrity, transparency and accountability. </a:t>
            </a:r>
            <a:r>
              <a:rPr lang="lv-LV" sz="2200" dirty="0" smtClean="0">
                <a:solidFill>
                  <a:schemeClr val="tx1"/>
                </a:solidFill>
                <a:latin typeface="Square721 BT" panose="020B0504020202060204"/>
              </a:rPr>
              <a:t/>
            </a:r>
            <a:br>
              <a:rPr lang="lv-LV" sz="2200" dirty="0" smtClean="0">
                <a:solidFill>
                  <a:schemeClr val="tx1"/>
                </a:solidFill>
                <a:latin typeface="Square721 BT" panose="020B0504020202060204"/>
              </a:rPr>
            </a:br>
            <a:endParaRPr lang="en-US" sz="2200" dirty="0">
              <a:solidFill>
                <a:schemeClr val="tx1"/>
              </a:solidFill>
              <a:latin typeface="Square721 BT" panose="020B0504020202060204"/>
            </a:endParaRPr>
          </a:p>
          <a:p>
            <a:pPr algn="l" fontAlgn="auto">
              <a:spcAft>
                <a:spcPts val="0"/>
              </a:spcAft>
              <a:defRPr/>
            </a:pPr>
            <a:r>
              <a:rPr lang="en-US" sz="2600" dirty="0">
                <a:solidFill>
                  <a:schemeClr val="tx1"/>
                </a:solidFill>
                <a:latin typeface="Square721 BT" panose="020B0504020202060204"/>
              </a:rPr>
              <a:t>RESPONSIBILITY</a:t>
            </a:r>
          </a:p>
          <a:p>
            <a:pPr algn="l" fontAlgn="auto">
              <a:spcAft>
                <a:spcPts val="0"/>
              </a:spcAft>
              <a:defRPr/>
            </a:pPr>
            <a:r>
              <a:rPr lang="en-US" sz="2200" dirty="0">
                <a:solidFill>
                  <a:schemeClr val="tx1"/>
                </a:solidFill>
                <a:latin typeface="Square721 BT" panose="020B0504020202060204"/>
              </a:rPr>
              <a:t>We are responsible for our actions –towards ourselves, our communities and the environment</a:t>
            </a:r>
            <a:r>
              <a:rPr lang="en-US" sz="2200" dirty="0" smtClean="0">
                <a:solidFill>
                  <a:schemeClr val="tx1"/>
                </a:solidFill>
                <a:latin typeface="Square721 BT" panose="020B0504020202060204"/>
              </a:rPr>
              <a:t>.</a:t>
            </a:r>
            <a:r>
              <a:rPr lang="lv-LV" sz="2200" dirty="0" smtClean="0">
                <a:solidFill>
                  <a:schemeClr val="tx1"/>
                </a:solidFill>
                <a:latin typeface="Square721 BT" panose="020B0504020202060204"/>
              </a:rPr>
              <a:t/>
            </a:r>
            <a:br>
              <a:rPr lang="lv-LV" sz="2200" dirty="0" smtClean="0">
                <a:solidFill>
                  <a:schemeClr val="tx1"/>
                </a:solidFill>
                <a:latin typeface="Square721 BT" panose="020B0504020202060204"/>
              </a:rPr>
            </a:br>
            <a:endParaRPr lang="en-US" sz="2200" dirty="0">
              <a:solidFill>
                <a:schemeClr val="tx1"/>
              </a:solidFill>
              <a:latin typeface="Square721 BT" panose="020B0504020202060204"/>
            </a:endParaRPr>
          </a:p>
          <a:p>
            <a:pPr algn="l" fontAlgn="auto">
              <a:spcAft>
                <a:spcPts val="0"/>
              </a:spcAft>
              <a:defRPr/>
            </a:pPr>
            <a:r>
              <a:rPr lang="en-US" sz="2400" dirty="0">
                <a:solidFill>
                  <a:schemeClr val="tx1"/>
                </a:solidFill>
                <a:latin typeface="Square721 BT" panose="020B0504020202060204"/>
              </a:rPr>
              <a:t>COOPERATION</a:t>
            </a:r>
          </a:p>
          <a:p>
            <a:pPr algn="l" fontAlgn="auto">
              <a:spcAft>
                <a:spcPts val="0"/>
              </a:spcAft>
              <a:defRPr/>
            </a:pPr>
            <a:r>
              <a:rPr lang="en-US" sz="2200" dirty="0">
                <a:solidFill>
                  <a:schemeClr val="tx1"/>
                </a:solidFill>
                <a:latin typeface="Square721 BT" panose="020B0504020202060204"/>
              </a:rPr>
              <a:t>We seek to cooperate with other organizations and persons, with a view that joint action can facilitate the achievement of common goals and the enactment of positive change</a:t>
            </a:r>
            <a:r>
              <a:rPr lang="en-US" sz="2200" dirty="0" smtClean="0">
                <a:solidFill>
                  <a:schemeClr val="tx1"/>
                </a:solidFill>
                <a:latin typeface="Square721 BT" panose="020B0504020202060204"/>
              </a:rPr>
              <a:t>.</a:t>
            </a:r>
            <a:r>
              <a:rPr lang="lv-LV" sz="2200" dirty="0" smtClean="0">
                <a:solidFill>
                  <a:schemeClr val="tx1"/>
                </a:solidFill>
                <a:latin typeface="Square721 BT" panose="020B0504020202060204"/>
              </a:rPr>
              <a:t/>
            </a:r>
            <a:br>
              <a:rPr lang="lv-LV" sz="2200" dirty="0" smtClean="0">
                <a:solidFill>
                  <a:schemeClr val="tx1"/>
                </a:solidFill>
                <a:latin typeface="Square721 BT" panose="020B0504020202060204"/>
              </a:rPr>
            </a:br>
            <a:endParaRPr lang="en-US" sz="2200" dirty="0">
              <a:solidFill>
                <a:schemeClr val="tx1"/>
              </a:solidFill>
              <a:latin typeface="Square721 BT" panose="020B0504020202060204"/>
            </a:endParaRPr>
          </a:p>
          <a:p>
            <a:pPr algn="l" fontAlgn="auto">
              <a:spcAft>
                <a:spcPts val="0"/>
              </a:spcAft>
              <a:defRPr/>
            </a:pPr>
            <a:r>
              <a:rPr lang="en-US" sz="2400" dirty="0" smtClean="0">
                <a:solidFill>
                  <a:schemeClr val="tx1"/>
                </a:solidFill>
                <a:latin typeface="Square721 BT" panose="020B0504020202060204"/>
              </a:rPr>
              <a:t>EXCELLENCE</a:t>
            </a:r>
            <a:endParaRPr lang="en-US" sz="2400" dirty="0">
              <a:solidFill>
                <a:schemeClr val="tx1"/>
              </a:solidFill>
              <a:latin typeface="Square721 BT" panose="020B0504020202060204"/>
            </a:endParaRPr>
          </a:p>
          <a:p>
            <a:pPr algn="l" fontAlgn="auto">
              <a:spcAft>
                <a:spcPts val="0"/>
              </a:spcAft>
              <a:defRPr/>
            </a:pPr>
            <a:r>
              <a:rPr lang="en-US" sz="2200" dirty="0">
                <a:solidFill>
                  <a:schemeClr val="tx1"/>
                </a:solidFill>
                <a:latin typeface="Square721 BT" panose="020B0504020202060204"/>
              </a:rPr>
              <a:t>We continually strive to achieve our best level of performance. </a:t>
            </a:r>
            <a:endParaRPr lang="lv-LV" sz="2200" dirty="0">
              <a:solidFill>
                <a:schemeClr val="tx1"/>
              </a:solidFill>
              <a:latin typeface="Calibri Light" pitchFamily="34" charset="0"/>
            </a:endParaRPr>
          </a:p>
        </p:txBody>
      </p:sp>
      <p:sp>
        <p:nvSpPr>
          <p:cNvPr id="5" name="Rectangle 4"/>
          <p:cNvSpPr txBox="1">
            <a:spLocks noChangeArrowheads="1"/>
          </p:cNvSpPr>
          <p:nvPr/>
        </p:nvSpPr>
        <p:spPr bwMode="auto">
          <a:xfrm>
            <a:off x="395288" y="152400"/>
            <a:ext cx="8153400" cy="685800"/>
          </a:xfrm>
          <a:prstGeom prst="rect">
            <a:avLst/>
          </a:prstGeom>
          <a:noFill/>
          <a:ln w="9525">
            <a:noFill/>
            <a:miter lim="800000"/>
            <a:headEnd/>
            <a:tailEnd/>
          </a:ln>
        </p:spPr>
        <p:txBody>
          <a:bodyPr anchor="ctr"/>
          <a:lstStyle/>
          <a:p>
            <a:pPr fontAlgn="auto">
              <a:spcBef>
                <a:spcPts val="0"/>
              </a:spcBef>
              <a:spcAft>
                <a:spcPts val="0"/>
              </a:spcAft>
              <a:defRPr/>
            </a:pPr>
            <a:r>
              <a:rPr lang="lv-LV" sz="4000" kern="0" dirty="0" smtClean="0">
                <a:solidFill>
                  <a:schemeClr val="tx1">
                    <a:lumMod val="85000"/>
                    <a:lumOff val="15000"/>
                  </a:schemeClr>
                </a:solidFill>
                <a:latin typeface="Square721 BT" pitchFamily="34" charset="0"/>
                <a:ea typeface="+mj-ea"/>
                <a:cs typeface="+mj-cs"/>
              </a:rPr>
              <a:t>AmCham values</a:t>
            </a:r>
            <a:endParaRPr lang="en-US" sz="4000" kern="0" dirty="0">
              <a:solidFill>
                <a:schemeClr val="tx1">
                  <a:lumMod val="85000"/>
                  <a:lumOff val="15000"/>
                </a:schemeClr>
              </a:solidFill>
              <a:latin typeface="Square721 BT" pitchFamily="34"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2576" y="794030"/>
            <a:ext cx="9432602" cy="5517232"/>
          </a:xfrm>
        </p:spPr>
        <p:txBody>
          <a:bodyPr rtlCol="0">
            <a:normAutofit/>
          </a:bodyPr>
          <a:lstStyle/>
          <a:p>
            <a:pPr marL="627063" lvl="1" algn="l" fontAlgn="auto">
              <a:lnSpc>
                <a:spcPct val="80000"/>
              </a:lnSpc>
              <a:spcAft>
                <a:spcPts val="0"/>
              </a:spcAft>
              <a:defRPr/>
            </a:pPr>
            <a:endParaRPr lang="lv-LV" sz="4500" dirty="0" smtClean="0">
              <a:solidFill>
                <a:schemeClr val="tx1">
                  <a:lumMod val="95000"/>
                  <a:lumOff val="5000"/>
                </a:schemeClr>
              </a:solidFill>
            </a:endParaRPr>
          </a:p>
          <a:p>
            <a:pPr marL="627063" lvl="1" algn="l" fontAlgn="auto">
              <a:lnSpc>
                <a:spcPct val="80000"/>
              </a:lnSpc>
              <a:spcAft>
                <a:spcPts val="0"/>
              </a:spcAft>
              <a:defRPr/>
            </a:pPr>
            <a:endParaRPr lang="en-US" sz="3200" dirty="0">
              <a:solidFill>
                <a:schemeClr val="tx1">
                  <a:lumMod val="95000"/>
                  <a:lumOff val="5000"/>
                </a:schemeClr>
              </a:solidFill>
            </a:endParaRPr>
          </a:p>
          <a:p>
            <a:pPr marL="1273175" lvl="1" algn="l" fontAlgn="auto">
              <a:lnSpc>
                <a:spcPct val="90000"/>
              </a:lnSpc>
              <a:spcAft>
                <a:spcPts val="0"/>
              </a:spcAft>
              <a:defRPr/>
            </a:pPr>
            <a:r>
              <a:rPr lang="lv-LV" sz="3200" dirty="0" smtClean="0">
                <a:solidFill>
                  <a:schemeClr val="tx1">
                    <a:lumMod val="95000"/>
                    <a:lumOff val="5000"/>
                  </a:schemeClr>
                </a:solidFill>
              </a:rPr>
              <a:t>- </a:t>
            </a:r>
            <a:r>
              <a:rPr lang="en-US" sz="3200" dirty="0" smtClean="0">
                <a:solidFill>
                  <a:schemeClr val="tx1">
                    <a:lumMod val="95000"/>
                    <a:lumOff val="5000"/>
                  </a:schemeClr>
                </a:solidFill>
              </a:rPr>
              <a:t>Raise </a:t>
            </a:r>
            <a:r>
              <a:rPr lang="en-US" sz="3200" dirty="0">
                <a:solidFill>
                  <a:schemeClr val="tx1">
                    <a:lumMod val="95000"/>
                    <a:lumOff val="5000"/>
                  </a:schemeClr>
                </a:solidFill>
              </a:rPr>
              <a:t>awareness o</a:t>
            </a:r>
            <a:r>
              <a:rPr lang="lv-LV" sz="3200" dirty="0">
                <a:solidFill>
                  <a:schemeClr val="tx1">
                    <a:lumMod val="95000"/>
                    <a:lumOff val="5000"/>
                  </a:schemeClr>
                </a:solidFill>
              </a:rPr>
              <a:t>f</a:t>
            </a:r>
            <a:r>
              <a:rPr lang="en-US" sz="3200" dirty="0">
                <a:solidFill>
                  <a:schemeClr val="tx1">
                    <a:lumMod val="95000"/>
                    <a:lumOff val="5000"/>
                  </a:schemeClr>
                </a:solidFill>
              </a:rPr>
              <a:t> </a:t>
            </a:r>
            <a:r>
              <a:rPr lang="en-US" sz="3200" dirty="0" smtClean="0">
                <a:solidFill>
                  <a:schemeClr val="tx1">
                    <a:lumMod val="95000"/>
                    <a:lumOff val="5000"/>
                  </a:schemeClr>
                </a:solidFill>
              </a:rPr>
              <a:t>TTIP</a:t>
            </a:r>
            <a:endParaRPr lang="lv-LV" sz="3200" dirty="0" smtClean="0">
              <a:solidFill>
                <a:schemeClr val="tx1">
                  <a:lumMod val="95000"/>
                  <a:lumOff val="5000"/>
                </a:schemeClr>
              </a:solidFill>
            </a:endParaRPr>
          </a:p>
          <a:p>
            <a:pPr marL="1730375" lvl="1" indent="-457200" algn="l" fontAlgn="auto">
              <a:lnSpc>
                <a:spcPct val="90000"/>
              </a:lnSpc>
              <a:spcAft>
                <a:spcPts val="0"/>
              </a:spcAft>
              <a:buFontTx/>
              <a:buChar char="-"/>
              <a:defRPr/>
            </a:pPr>
            <a:endParaRPr lang="lv-LV" sz="3200" dirty="0" smtClean="0">
              <a:solidFill>
                <a:schemeClr val="tx1">
                  <a:lumMod val="95000"/>
                  <a:lumOff val="5000"/>
                </a:schemeClr>
              </a:solidFill>
            </a:endParaRPr>
          </a:p>
          <a:p>
            <a:pPr marL="1273175" lvl="1" algn="l" fontAlgn="auto">
              <a:lnSpc>
                <a:spcPct val="90000"/>
              </a:lnSpc>
              <a:spcAft>
                <a:spcPts val="0"/>
              </a:spcAft>
              <a:defRPr/>
            </a:pPr>
            <a:r>
              <a:rPr lang="lv-LV" sz="3200" dirty="0" smtClean="0">
                <a:solidFill>
                  <a:schemeClr val="tx1">
                    <a:lumMod val="95000"/>
                    <a:lumOff val="5000"/>
                  </a:schemeClr>
                </a:solidFill>
              </a:rPr>
              <a:t>- Foster the knowledge about the U.S. market</a:t>
            </a:r>
          </a:p>
          <a:p>
            <a:pPr marL="1273175" lvl="1" algn="l" fontAlgn="auto">
              <a:lnSpc>
                <a:spcPct val="90000"/>
              </a:lnSpc>
              <a:spcAft>
                <a:spcPts val="0"/>
              </a:spcAft>
              <a:defRPr/>
            </a:pPr>
            <a:endParaRPr lang="en-US" sz="2200" dirty="0">
              <a:solidFill>
                <a:schemeClr val="tx1">
                  <a:lumMod val="95000"/>
                  <a:lumOff val="5000"/>
                </a:schemeClr>
              </a:solidFill>
              <a:latin typeface="Square721 BT" panose="020B0504020202060204" pitchFamily="34" charset="0"/>
            </a:endParaRPr>
          </a:p>
        </p:txBody>
      </p:sp>
      <p:sp>
        <p:nvSpPr>
          <p:cNvPr id="4" name="Rectangle 4"/>
          <p:cNvSpPr txBox="1">
            <a:spLocks noChangeArrowheads="1"/>
          </p:cNvSpPr>
          <p:nvPr/>
        </p:nvSpPr>
        <p:spPr bwMode="auto">
          <a:xfrm>
            <a:off x="179512" y="188640"/>
            <a:ext cx="9109322" cy="1152128"/>
          </a:xfrm>
          <a:prstGeom prst="rect">
            <a:avLst/>
          </a:prstGeom>
          <a:noFill/>
          <a:ln w="9525">
            <a:noFill/>
            <a:miter lim="800000"/>
            <a:headEnd/>
            <a:tailEnd/>
          </a:ln>
        </p:spPr>
        <p:txBody>
          <a:bodyPr anchor="ctr"/>
          <a:lstStyle/>
          <a:p>
            <a:pPr fontAlgn="auto">
              <a:spcBef>
                <a:spcPts val="0"/>
              </a:spcBef>
              <a:spcAft>
                <a:spcPts val="0"/>
              </a:spcAft>
              <a:defRPr/>
            </a:pPr>
            <a:r>
              <a:rPr lang="lv-LV" sz="3600" kern="0" dirty="0" smtClean="0">
                <a:solidFill>
                  <a:schemeClr val="tx1">
                    <a:lumMod val="85000"/>
                    <a:lumOff val="15000"/>
                  </a:schemeClr>
                </a:solidFill>
                <a:latin typeface="Square721 BT" pitchFamily="34" charset="0"/>
                <a:ea typeface="+mj-ea"/>
                <a:cs typeface="+mj-cs"/>
              </a:rPr>
              <a:t>Policy priority: enhancing transatlantic trade</a:t>
            </a:r>
            <a:endParaRPr lang="en-US" sz="3600" kern="0" dirty="0">
              <a:solidFill>
                <a:schemeClr val="tx1">
                  <a:lumMod val="85000"/>
                  <a:lumOff val="15000"/>
                </a:schemeClr>
              </a:solidFill>
              <a:latin typeface="Square721 BT" pitchFamily="34"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1619672" y="1663080"/>
            <a:ext cx="8153400" cy="685800"/>
          </a:xfrm>
          <a:prstGeom prst="rect">
            <a:avLst/>
          </a:prstGeom>
          <a:noFill/>
          <a:ln w="9525">
            <a:noFill/>
            <a:miter lim="800000"/>
            <a:headEnd/>
            <a:tailEnd/>
          </a:ln>
        </p:spPr>
        <p:txBody>
          <a:bodyPr anchor="ctr"/>
          <a:lstStyle/>
          <a:p>
            <a:pPr fontAlgn="auto">
              <a:spcBef>
                <a:spcPts val="0"/>
              </a:spcBef>
              <a:spcAft>
                <a:spcPts val="0"/>
              </a:spcAft>
              <a:defRPr/>
            </a:pPr>
            <a:r>
              <a:rPr lang="lv-LV" sz="5500" kern="0" dirty="0" smtClean="0">
                <a:solidFill>
                  <a:schemeClr val="tx1">
                    <a:lumMod val="85000"/>
                    <a:lumOff val="15000"/>
                  </a:schemeClr>
                </a:solidFill>
                <a:latin typeface="+mn-lt"/>
                <a:ea typeface="+mj-ea"/>
                <a:cs typeface="+mj-cs"/>
              </a:rPr>
              <a:t>Gateway to the USA</a:t>
            </a:r>
            <a:endParaRPr lang="en-US" sz="5500" kern="0" dirty="0">
              <a:solidFill>
                <a:schemeClr val="tx1">
                  <a:lumMod val="85000"/>
                  <a:lumOff val="15000"/>
                </a:schemeClr>
              </a:solidFill>
              <a:latin typeface="+mn-lt"/>
              <a:ea typeface="+mj-ea"/>
              <a:cs typeface="+mj-cs"/>
            </a:endParaRPr>
          </a:p>
        </p:txBody>
      </p:sp>
      <p:sp>
        <p:nvSpPr>
          <p:cNvPr id="2" name="Subtitle 1"/>
          <p:cNvSpPr>
            <a:spLocks noGrp="1"/>
          </p:cNvSpPr>
          <p:nvPr>
            <p:ph type="subTitle" idx="1"/>
          </p:nvPr>
        </p:nvSpPr>
        <p:spPr>
          <a:xfrm>
            <a:off x="879909" y="2780928"/>
            <a:ext cx="7772400" cy="2929880"/>
          </a:xfrm>
        </p:spPr>
        <p:txBody>
          <a:bodyPr/>
          <a:lstStyle/>
          <a:p>
            <a:pPr marL="0" lvl="1"/>
            <a:r>
              <a:rPr lang="en-US" sz="2200" dirty="0">
                <a:solidFill>
                  <a:schemeClr val="tx1"/>
                </a:solidFill>
              </a:rPr>
              <a:t>Encouraging Latvian companies to do business in the USA </a:t>
            </a:r>
            <a:endParaRPr lang="lv-LV" sz="2200" dirty="0">
              <a:solidFill>
                <a:schemeClr val="tx1"/>
              </a:solidFill>
            </a:endParaRPr>
          </a:p>
          <a:p>
            <a:endParaRPr lang="lv-LV" dirty="0"/>
          </a:p>
        </p:txBody>
      </p:sp>
    </p:spTree>
    <p:extLst>
      <p:ext uri="{BB962C8B-B14F-4D97-AF65-F5344CB8AC3E}">
        <p14:creationId xmlns:p14="http://schemas.microsoft.com/office/powerpoint/2010/main" val="356548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8313" y="1412776"/>
            <a:ext cx="7848103" cy="5113313"/>
          </a:xfrm>
        </p:spPr>
        <p:txBody>
          <a:bodyPr rtlCol="0">
            <a:normAutofit/>
          </a:bodyPr>
          <a:lstStyle/>
          <a:p>
            <a:pPr algn="l"/>
            <a:r>
              <a:rPr lang="en-US" dirty="0" smtClean="0">
                <a:solidFill>
                  <a:schemeClr val="tx1"/>
                </a:solidFill>
              </a:rPr>
              <a:t>Joint platform of AmCham and LCCI tailored to the needs of individual companies, members of AmCham and LCCI</a:t>
            </a:r>
            <a:endParaRPr lang="en-US" sz="3600" dirty="0">
              <a:solidFill>
                <a:schemeClr val="tx1"/>
              </a:solidFill>
            </a:endParaRPr>
          </a:p>
        </p:txBody>
      </p:sp>
      <p:sp>
        <p:nvSpPr>
          <p:cNvPr id="6" name="Rectangle 4"/>
          <p:cNvSpPr txBox="1">
            <a:spLocks noChangeArrowheads="1"/>
          </p:cNvSpPr>
          <p:nvPr/>
        </p:nvSpPr>
        <p:spPr bwMode="auto">
          <a:xfrm>
            <a:off x="468313" y="304800"/>
            <a:ext cx="8153400" cy="685800"/>
          </a:xfrm>
          <a:prstGeom prst="rect">
            <a:avLst/>
          </a:prstGeom>
          <a:noFill/>
          <a:ln w="9525">
            <a:noFill/>
            <a:miter lim="800000"/>
            <a:headEnd/>
            <a:tailEnd/>
          </a:ln>
        </p:spPr>
        <p:txBody>
          <a:bodyPr anchor="ctr"/>
          <a:lstStyle/>
          <a:p>
            <a:pPr fontAlgn="auto">
              <a:spcBef>
                <a:spcPts val="0"/>
              </a:spcBef>
              <a:spcAft>
                <a:spcPts val="0"/>
              </a:spcAft>
              <a:defRPr/>
            </a:pPr>
            <a:r>
              <a:rPr lang="en-US" sz="6000" dirty="0"/>
              <a:t>What </a:t>
            </a:r>
            <a:r>
              <a:rPr lang="en-US" sz="6000" dirty="0" smtClean="0"/>
              <a:t>is</a:t>
            </a:r>
            <a:r>
              <a:rPr lang="lv-LV" sz="6000" dirty="0" smtClean="0"/>
              <a:t> it</a:t>
            </a:r>
            <a:r>
              <a:rPr lang="en-US" sz="6000" dirty="0" smtClean="0"/>
              <a:t>?</a:t>
            </a:r>
            <a:endParaRPr lang="en-US" sz="5500" kern="0" dirty="0">
              <a:solidFill>
                <a:schemeClr val="tx1">
                  <a:lumMod val="85000"/>
                  <a:lumOff val="15000"/>
                </a:schemeClr>
              </a:solidFill>
              <a:latin typeface="+mn-lt"/>
              <a:ea typeface="+mj-ea"/>
              <a:cs typeface="+mj-cs"/>
            </a:endParaRPr>
          </a:p>
        </p:txBody>
      </p:sp>
    </p:spTree>
    <p:extLst>
      <p:ext uri="{BB962C8B-B14F-4D97-AF65-F5344CB8AC3E}">
        <p14:creationId xmlns:p14="http://schemas.microsoft.com/office/powerpoint/2010/main" val="2139411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950" y="1557338"/>
            <a:ext cx="8747125" cy="5184775"/>
          </a:xfrm>
        </p:spPr>
        <p:txBody>
          <a:bodyPr rtlCol="0">
            <a:normAutofit/>
          </a:bodyPr>
          <a:lstStyle/>
          <a:p>
            <a:pPr marL="627063" lvl="1" algn="l" fontAlgn="auto">
              <a:lnSpc>
                <a:spcPct val="80000"/>
              </a:lnSpc>
              <a:spcAft>
                <a:spcPts val="0"/>
              </a:spcAft>
              <a:defRPr/>
            </a:pPr>
            <a:r>
              <a:rPr lang="lv-LV" sz="3200" dirty="0" smtClean="0">
                <a:solidFill>
                  <a:schemeClr val="tx1"/>
                </a:solidFill>
              </a:rPr>
              <a:t>- </a:t>
            </a:r>
            <a:r>
              <a:rPr lang="en-US" sz="3200" dirty="0" smtClean="0">
                <a:solidFill>
                  <a:schemeClr val="tx1"/>
                </a:solidFill>
              </a:rPr>
              <a:t>Promote </a:t>
            </a:r>
            <a:r>
              <a:rPr lang="en-US" sz="3200" dirty="0" smtClean="0">
                <a:solidFill>
                  <a:schemeClr val="tx1"/>
                </a:solidFill>
              </a:rPr>
              <a:t>bilateral trade and investment between Latvia and the U.S. </a:t>
            </a:r>
            <a:endParaRPr lang="lv-LV" sz="3200" dirty="0" smtClean="0">
              <a:solidFill>
                <a:schemeClr val="tx1"/>
              </a:solidFill>
            </a:endParaRPr>
          </a:p>
          <a:p>
            <a:pPr marL="627063" lvl="1" algn="l" fontAlgn="auto">
              <a:lnSpc>
                <a:spcPct val="80000"/>
              </a:lnSpc>
              <a:spcAft>
                <a:spcPts val="0"/>
              </a:spcAft>
              <a:defRPr/>
            </a:pPr>
            <a:endParaRPr lang="en-US" sz="3200" dirty="0" smtClean="0">
              <a:solidFill>
                <a:schemeClr val="tx1"/>
              </a:solidFill>
            </a:endParaRPr>
          </a:p>
          <a:p>
            <a:pPr marL="627063" lvl="1" algn="l" fontAlgn="auto">
              <a:lnSpc>
                <a:spcPct val="80000"/>
              </a:lnSpc>
              <a:spcAft>
                <a:spcPts val="0"/>
              </a:spcAft>
              <a:defRPr/>
            </a:pPr>
            <a:r>
              <a:rPr lang="lv-LV" sz="3200" dirty="0" smtClean="0">
                <a:solidFill>
                  <a:schemeClr val="tx1"/>
                </a:solidFill>
              </a:rPr>
              <a:t>- </a:t>
            </a:r>
            <a:r>
              <a:rPr lang="en-US" sz="3200" dirty="0" smtClean="0">
                <a:solidFill>
                  <a:schemeClr val="tx1"/>
                </a:solidFill>
              </a:rPr>
              <a:t>Encourage </a:t>
            </a:r>
            <a:r>
              <a:rPr lang="en-US" sz="3200" dirty="0" smtClean="0">
                <a:solidFill>
                  <a:schemeClr val="tx1"/>
                </a:solidFill>
              </a:rPr>
              <a:t>Latvian companies to do business in the U.S. </a:t>
            </a:r>
            <a:endParaRPr lang="lv-LV" sz="3200" dirty="0" smtClean="0">
              <a:solidFill>
                <a:schemeClr val="tx1"/>
              </a:solidFill>
            </a:endParaRPr>
          </a:p>
          <a:p>
            <a:pPr marL="627063" lvl="1" algn="l" fontAlgn="auto">
              <a:lnSpc>
                <a:spcPct val="80000"/>
              </a:lnSpc>
              <a:spcAft>
                <a:spcPts val="0"/>
              </a:spcAft>
              <a:defRPr/>
            </a:pPr>
            <a:endParaRPr lang="en-US" sz="3200" dirty="0" smtClean="0">
              <a:solidFill>
                <a:schemeClr val="tx1"/>
              </a:solidFill>
            </a:endParaRPr>
          </a:p>
          <a:p>
            <a:pPr marL="627063" lvl="1" algn="l" fontAlgn="auto">
              <a:lnSpc>
                <a:spcPct val="80000"/>
              </a:lnSpc>
              <a:spcAft>
                <a:spcPts val="0"/>
              </a:spcAft>
              <a:defRPr/>
            </a:pPr>
            <a:r>
              <a:rPr lang="lv-LV" sz="3200" dirty="0" smtClean="0">
                <a:solidFill>
                  <a:schemeClr val="tx1"/>
                </a:solidFill>
              </a:rPr>
              <a:t>- </a:t>
            </a:r>
            <a:r>
              <a:rPr lang="en-US" sz="3200" dirty="0" smtClean="0">
                <a:solidFill>
                  <a:schemeClr val="tx1"/>
                </a:solidFill>
              </a:rPr>
              <a:t>Develop </a:t>
            </a:r>
            <a:r>
              <a:rPr lang="en-US" sz="3200" dirty="0">
                <a:solidFill>
                  <a:schemeClr val="tx1"/>
                </a:solidFill>
              </a:rPr>
              <a:t>and expand </a:t>
            </a:r>
            <a:r>
              <a:rPr lang="lv-LV" sz="3200" dirty="0">
                <a:solidFill>
                  <a:schemeClr val="tx1"/>
                </a:solidFill>
              </a:rPr>
              <a:t>business ties</a:t>
            </a:r>
            <a:r>
              <a:rPr lang="en-US" sz="3200" dirty="0">
                <a:solidFill>
                  <a:schemeClr val="tx1"/>
                </a:solidFill>
              </a:rPr>
              <a:t> </a:t>
            </a:r>
            <a:r>
              <a:rPr lang="lv-LV" sz="3200" dirty="0">
                <a:solidFill>
                  <a:schemeClr val="tx1"/>
                </a:solidFill>
              </a:rPr>
              <a:t>between </a:t>
            </a:r>
            <a:r>
              <a:rPr lang="en-US" sz="3200" dirty="0">
                <a:solidFill>
                  <a:schemeClr val="tx1"/>
                </a:solidFill>
              </a:rPr>
              <a:t>Latvia and the United </a:t>
            </a:r>
            <a:r>
              <a:rPr lang="en-US" sz="3200" dirty="0" smtClean="0">
                <a:solidFill>
                  <a:schemeClr val="tx1"/>
                </a:solidFill>
              </a:rPr>
              <a:t>States</a:t>
            </a:r>
          </a:p>
          <a:p>
            <a:pPr marL="627063" lvl="1" algn="l" fontAlgn="auto">
              <a:lnSpc>
                <a:spcPct val="80000"/>
              </a:lnSpc>
              <a:spcAft>
                <a:spcPts val="0"/>
              </a:spcAft>
              <a:defRPr/>
            </a:pPr>
            <a:endParaRPr lang="en-US" sz="3200" dirty="0" smtClean="0">
              <a:solidFill>
                <a:schemeClr val="tx1"/>
              </a:solidFill>
            </a:endParaRPr>
          </a:p>
        </p:txBody>
      </p:sp>
      <p:sp>
        <p:nvSpPr>
          <p:cNvPr id="6" name="Rectangle 4"/>
          <p:cNvSpPr txBox="1">
            <a:spLocks noChangeArrowheads="1"/>
          </p:cNvSpPr>
          <p:nvPr/>
        </p:nvSpPr>
        <p:spPr bwMode="auto">
          <a:xfrm>
            <a:off x="468313" y="304800"/>
            <a:ext cx="8153400" cy="685800"/>
          </a:xfrm>
          <a:prstGeom prst="rect">
            <a:avLst/>
          </a:prstGeom>
          <a:noFill/>
          <a:ln w="9525">
            <a:noFill/>
            <a:miter lim="800000"/>
            <a:headEnd/>
            <a:tailEnd/>
          </a:ln>
        </p:spPr>
        <p:txBody>
          <a:bodyPr anchor="ctr"/>
          <a:lstStyle/>
          <a:p>
            <a:pPr fontAlgn="auto">
              <a:spcBef>
                <a:spcPts val="0"/>
              </a:spcBef>
              <a:spcAft>
                <a:spcPts val="0"/>
              </a:spcAft>
              <a:defRPr/>
            </a:pPr>
            <a:r>
              <a:rPr lang="lv-LV" sz="5500" kern="0" dirty="0" smtClean="0">
                <a:solidFill>
                  <a:schemeClr val="tx1">
                    <a:lumMod val="85000"/>
                    <a:lumOff val="15000"/>
                  </a:schemeClr>
                </a:solidFill>
                <a:latin typeface="+mn-lt"/>
                <a:ea typeface="+mj-ea"/>
                <a:cs typeface="+mj-cs"/>
              </a:rPr>
              <a:t>What are the goals?</a:t>
            </a:r>
            <a:endParaRPr lang="en-US" sz="5500" kern="0" dirty="0">
              <a:solidFill>
                <a:schemeClr val="tx1">
                  <a:lumMod val="85000"/>
                  <a:lumOff val="15000"/>
                </a:schemeClr>
              </a:solidFill>
              <a:latin typeface="+mn-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950" y="980728"/>
            <a:ext cx="8747125" cy="5184775"/>
          </a:xfrm>
        </p:spPr>
        <p:txBody>
          <a:bodyPr rtlCol="0">
            <a:noAutofit/>
          </a:bodyPr>
          <a:lstStyle/>
          <a:p>
            <a:pPr marL="1141413" lvl="1" indent="-514350" algn="l" fontAlgn="auto">
              <a:lnSpc>
                <a:spcPct val="80000"/>
              </a:lnSpc>
              <a:spcAft>
                <a:spcPts val="0"/>
              </a:spcAft>
              <a:buFont typeface="Arial" panose="020B0604020202020204" pitchFamily="34" charset="0"/>
              <a:buAutoNum type="arabicPeriod"/>
              <a:defRPr/>
            </a:pPr>
            <a:r>
              <a:rPr lang="en-US" dirty="0" smtClean="0">
                <a:solidFill>
                  <a:schemeClr val="tx1"/>
                </a:solidFill>
              </a:rPr>
              <a:t>Identify business representatives in the U.S. who will provide expertise and advice to the Latvian companies seeking to start or expand their business in the U.S. and add them to the business contact </a:t>
            </a:r>
            <a:r>
              <a:rPr lang="en-US" dirty="0" smtClean="0">
                <a:solidFill>
                  <a:schemeClr val="tx1"/>
                </a:solidFill>
              </a:rPr>
              <a:t>network</a:t>
            </a:r>
            <a:r>
              <a:rPr lang="lv-LV" dirty="0" smtClean="0">
                <a:solidFill>
                  <a:schemeClr val="tx1"/>
                </a:solidFill>
              </a:rPr>
              <a:t>.</a:t>
            </a:r>
            <a:endParaRPr lang="en-US" dirty="0" smtClean="0">
              <a:solidFill>
                <a:schemeClr val="tx1"/>
              </a:solidFill>
            </a:endParaRPr>
          </a:p>
          <a:p>
            <a:pPr marL="1141413" lvl="1" indent="-514350" algn="l" fontAlgn="auto">
              <a:lnSpc>
                <a:spcPct val="80000"/>
              </a:lnSpc>
              <a:spcAft>
                <a:spcPts val="0"/>
              </a:spcAft>
              <a:buAutoNum type="arabicPeriod"/>
              <a:defRPr/>
            </a:pPr>
            <a:r>
              <a:rPr lang="en-US" dirty="0" smtClean="0">
                <a:solidFill>
                  <a:schemeClr val="tx1"/>
                </a:solidFill>
              </a:rPr>
              <a:t>Inform Latvian businesses about possibility to get connected to certain industries/regions in the U.S., get a general overview of the business </a:t>
            </a:r>
            <a:r>
              <a:rPr lang="en-US" dirty="0" smtClean="0">
                <a:solidFill>
                  <a:schemeClr val="tx1"/>
                </a:solidFill>
              </a:rPr>
              <a:t>environment</a:t>
            </a:r>
            <a:r>
              <a:rPr lang="lv-LV" dirty="0">
                <a:solidFill>
                  <a:schemeClr val="tx1"/>
                </a:solidFill>
              </a:rPr>
              <a:t> </a:t>
            </a:r>
            <a:r>
              <a:rPr lang="en-US" dirty="0" smtClean="0">
                <a:solidFill>
                  <a:schemeClr val="tx1"/>
                </a:solidFill>
              </a:rPr>
              <a:t>or </a:t>
            </a:r>
            <a:r>
              <a:rPr lang="en-US" dirty="0" smtClean="0">
                <a:solidFill>
                  <a:schemeClr val="tx1"/>
                </a:solidFill>
              </a:rPr>
              <a:t>customized </a:t>
            </a:r>
            <a:r>
              <a:rPr lang="en-US" dirty="0" smtClean="0">
                <a:solidFill>
                  <a:schemeClr val="tx1"/>
                </a:solidFill>
              </a:rPr>
              <a:t>market-entry</a:t>
            </a:r>
            <a:r>
              <a:rPr lang="lv-LV" dirty="0" smtClean="0">
                <a:solidFill>
                  <a:schemeClr val="tx1"/>
                </a:solidFill>
              </a:rPr>
              <a:t>.</a:t>
            </a:r>
            <a:endParaRPr lang="en-US" dirty="0" smtClean="0">
              <a:solidFill>
                <a:schemeClr val="tx1"/>
              </a:solidFill>
            </a:endParaRPr>
          </a:p>
          <a:p>
            <a:pPr marL="1141413" lvl="1" indent="-514350" algn="l" fontAlgn="auto">
              <a:lnSpc>
                <a:spcPct val="80000"/>
              </a:lnSpc>
              <a:spcAft>
                <a:spcPts val="0"/>
              </a:spcAft>
              <a:buAutoNum type="arabicPeriod"/>
              <a:defRPr/>
            </a:pPr>
            <a:r>
              <a:rPr lang="lv-LV" dirty="0" smtClean="0">
                <a:solidFill>
                  <a:schemeClr val="tx1"/>
                </a:solidFill>
              </a:rPr>
              <a:t>Collect information from the local companies and p</a:t>
            </a:r>
            <a:r>
              <a:rPr lang="en-US" dirty="0" smtClean="0">
                <a:solidFill>
                  <a:schemeClr val="tx1"/>
                </a:solidFill>
              </a:rPr>
              <a:t>re-screen </a:t>
            </a:r>
            <a:r>
              <a:rPr lang="lv-LV" dirty="0" smtClean="0">
                <a:solidFill>
                  <a:schemeClr val="tx1"/>
                </a:solidFill>
              </a:rPr>
              <a:t>them.</a:t>
            </a:r>
            <a:endParaRPr lang="lv-LV" dirty="0" smtClean="0">
              <a:solidFill>
                <a:schemeClr val="tx1"/>
              </a:solidFill>
            </a:endParaRPr>
          </a:p>
          <a:p>
            <a:pPr marL="1141413" lvl="1" indent="-514350" algn="l" fontAlgn="auto">
              <a:lnSpc>
                <a:spcPct val="80000"/>
              </a:lnSpc>
              <a:spcAft>
                <a:spcPts val="0"/>
              </a:spcAft>
              <a:buAutoNum type="arabicPeriod"/>
              <a:defRPr/>
            </a:pPr>
            <a:r>
              <a:rPr lang="en-US" dirty="0" smtClean="0">
                <a:solidFill>
                  <a:schemeClr val="tx1"/>
                </a:solidFill>
              </a:rPr>
              <a:t>Connect </a:t>
            </a:r>
            <a:r>
              <a:rPr lang="en-US" dirty="0" smtClean="0">
                <a:solidFill>
                  <a:schemeClr val="tx1"/>
                </a:solidFill>
              </a:rPr>
              <a:t>them</a:t>
            </a:r>
            <a:r>
              <a:rPr lang="lv-LV" dirty="0" smtClean="0">
                <a:solidFill>
                  <a:schemeClr val="tx1"/>
                </a:solidFill>
              </a:rPr>
              <a:t>.</a:t>
            </a:r>
            <a:endParaRPr lang="lv-LV" dirty="0" smtClean="0">
              <a:solidFill>
                <a:schemeClr val="tx1"/>
              </a:solidFill>
            </a:endParaRPr>
          </a:p>
          <a:p>
            <a:pPr marL="1141413" lvl="1" indent="-514350" algn="l" fontAlgn="auto">
              <a:lnSpc>
                <a:spcPct val="80000"/>
              </a:lnSpc>
              <a:spcAft>
                <a:spcPts val="0"/>
              </a:spcAft>
              <a:buAutoNum type="arabicPeriod"/>
              <a:defRPr/>
            </a:pPr>
            <a:r>
              <a:rPr lang="lv-LV" dirty="0" smtClean="0">
                <a:solidFill>
                  <a:schemeClr val="tx1"/>
                </a:solidFill>
              </a:rPr>
              <a:t>Next steps depend entirely on mutual agreement between </a:t>
            </a:r>
            <a:r>
              <a:rPr lang="lv-LV" dirty="0" smtClean="0">
                <a:solidFill>
                  <a:schemeClr val="tx1"/>
                </a:solidFill>
              </a:rPr>
              <a:t>them.</a:t>
            </a:r>
            <a:endParaRPr lang="en-US" dirty="0" smtClean="0">
              <a:solidFill>
                <a:schemeClr val="tx1"/>
              </a:solidFill>
            </a:endParaRPr>
          </a:p>
        </p:txBody>
      </p:sp>
      <p:sp>
        <p:nvSpPr>
          <p:cNvPr id="6" name="Rectangle 4"/>
          <p:cNvSpPr txBox="1">
            <a:spLocks noChangeArrowheads="1"/>
          </p:cNvSpPr>
          <p:nvPr/>
        </p:nvSpPr>
        <p:spPr bwMode="auto">
          <a:xfrm>
            <a:off x="539552" y="116632"/>
            <a:ext cx="8153400" cy="685800"/>
          </a:xfrm>
          <a:prstGeom prst="rect">
            <a:avLst/>
          </a:prstGeom>
          <a:noFill/>
          <a:ln w="9525">
            <a:noFill/>
            <a:miter lim="800000"/>
            <a:headEnd/>
            <a:tailEnd/>
          </a:ln>
        </p:spPr>
        <p:txBody>
          <a:bodyPr anchor="ctr"/>
          <a:lstStyle/>
          <a:p>
            <a:pPr fontAlgn="auto">
              <a:spcBef>
                <a:spcPts val="0"/>
              </a:spcBef>
              <a:spcAft>
                <a:spcPts val="0"/>
              </a:spcAft>
              <a:defRPr/>
            </a:pPr>
            <a:r>
              <a:rPr lang="lv-LV" sz="5500" kern="0" dirty="0" smtClean="0">
                <a:solidFill>
                  <a:schemeClr val="tx1">
                    <a:lumMod val="85000"/>
                    <a:lumOff val="15000"/>
                  </a:schemeClr>
                </a:solidFill>
                <a:latin typeface="+mn-lt"/>
                <a:ea typeface="+mj-ea"/>
                <a:cs typeface="+mj-cs"/>
              </a:rPr>
              <a:t>How will it work?</a:t>
            </a:r>
            <a:endParaRPr lang="en-US" sz="5500" kern="0" dirty="0">
              <a:solidFill>
                <a:schemeClr val="tx1">
                  <a:lumMod val="85000"/>
                  <a:lumOff val="15000"/>
                </a:schemeClr>
              </a:solidFill>
              <a:latin typeface="+mn-lt"/>
              <a:ea typeface="+mj-ea"/>
              <a:cs typeface="+mj-cs"/>
            </a:endParaRPr>
          </a:p>
        </p:txBody>
      </p:sp>
    </p:spTree>
    <p:extLst>
      <p:ext uri="{BB962C8B-B14F-4D97-AF65-F5344CB8AC3E}">
        <p14:creationId xmlns:p14="http://schemas.microsoft.com/office/powerpoint/2010/main" val="1938078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1379" y="1557338"/>
            <a:ext cx="8747125" cy="5184775"/>
          </a:xfrm>
        </p:spPr>
        <p:txBody>
          <a:bodyPr rtlCol="0">
            <a:normAutofit/>
          </a:bodyPr>
          <a:lstStyle/>
          <a:p>
            <a:pPr lvl="1" indent="-457200" algn="l">
              <a:buFontTx/>
              <a:buChar char="-"/>
            </a:pPr>
            <a:r>
              <a:rPr lang="en-US" sz="3000" dirty="0" smtClean="0">
                <a:solidFill>
                  <a:schemeClr val="tx1"/>
                </a:solidFill>
              </a:rPr>
              <a:t>Useful information on how to access the U.S. market </a:t>
            </a:r>
          </a:p>
          <a:p>
            <a:pPr marL="457200" indent="-457200" algn="l">
              <a:buFontTx/>
              <a:buChar char="-"/>
            </a:pPr>
            <a:r>
              <a:rPr lang="en-US" sz="3000" dirty="0" smtClean="0">
                <a:solidFill>
                  <a:schemeClr val="tx1"/>
                </a:solidFill>
              </a:rPr>
              <a:t>Identification of </a:t>
            </a:r>
            <a:r>
              <a:rPr lang="lv-LV" sz="3000" dirty="0" smtClean="0">
                <a:solidFill>
                  <a:schemeClr val="tx1"/>
                </a:solidFill>
              </a:rPr>
              <a:t>the right</a:t>
            </a:r>
            <a:r>
              <a:rPr lang="en-US" sz="3000" dirty="0" smtClean="0">
                <a:solidFill>
                  <a:schemeClr val="tx1"/>
                </a:solidFill>
              </a:rPr>
              <a:t> partners and customers</a:t>
            </a:r>
          </a:p>
          <a:p>
            <a:pPr marL="457200" indent="-457200" algn="l">
              <a:buFontTx/>
              <a:buChar char="-"/>
            </a:pPr>
            <a:r>
              <a:rPr lang="en-US" sz="3000" dirty="0" smtClean="0">
                <a:solidFill>
                  <a:schemeClr val="tx1"/>
                </a:solidFill>
              </a:rPr>
              <a:t>Targeted networking</a:t>
            </a:r>
          </a:p>
          <a:p>
            <a:pPr marL="457200" indent="-457200" algn="l">
              <a:buFontTx/>
              <a:buChar char="-"/>
            </a:pPr>
            <a:r>
              <a:rPr lang="lv-LV" sz="3000" dirty="0" smtClean="0">
                <a:solidFill>
                  <a:schemeClr val="tx1"/>
                </a:solidFill>
              </a:rPr>
              <a:t>Valuable </a:t>
            </a:r>
            <a:r>
              <a:rPr lang="lv-LV" sz="3000" dirty="0" smtClean="0">
                <a:solidFill>
                  <a:schemeClr val="tx1"/>
                </a:solidFill>
              </a:rPr>
              <a:t>insights from our network of business experts</a:t>
            </a:r>
            <a:endParaRPr lang="en-US" sz="3000" dirty="0" smtClean="0">
              <a:solidFill>
                <a:schemeClr val="tx1"/>
              </a:solidFill>
            </a:endParaRPr>
          </a:p>
        </p:txBody>
      </p:sp>
      <p:sp>
        <p:nvSpPr>
          <p:cNvPr id="6" name="Rectangle 4"/>
          <p:cNvSpPr txBox="1">
            <a:spLocks noChangeArrowheads="1"/>
          </p:cNvSpPr>
          <p:nvPr/>
        </p:nvSpPr>
        <p:spPr bwMode="auto">
          <a:xfrm>
            <a:off x="323528" y="304800"/>
            <a:ext cx="8675687" cy="685800"/>
          </a:xfrm>
          <a:prstGeom prst="rect">
            <a:avLst/>
          </a:prstGeom>
          <a:noFill/>
          <a:ln w="9525">
            <a:noFill/>
            <a:miter lim="800000"/>
            <a:headEnd/>
            <a:tailEnd/>
          </a:ln>
        </p:spPr>
        <p:txBody>
          <a:bodyPr anchor="ctr"/>
          <a:lstStyle/>
          <a:p>
            <a:pPr fontAlgn="auto">
              <a:spcBef>
                <a:spcPts val="0"/>
              </a:spcBef>
              <a:spcAft>
                <a:spcPts val="0"/>
              </a:spcAft>
              <a:defRPr/>
            </a:pPr>
            <a:r>
              <a:rPr lang="en-US" sz="4000" dirty="0"/>
              <a:t>What’s in it for businesses in Latvia?</a:t>
            </a:r>
            <a:endParaRPr lang="en-US" sz="4000" kern="0" dirty="0">
              <a:solidFill>
                <a:schemeClr val="tx1">
                  <a:lumMod val="85000"/>
                  <a:lumOff val="15000"/>
                </a:schemeClr>
              </a:solidFill>
              <a:latin typeface="+mn-lt"/>
              <a:ea typeface="+mj-ea"/>
              <a:cs typeface="+mj-cs"/>
            </a:endParaRPr>
          </a:p>
        </p:txBody>
      </p:sp>
    </p:spTree>
    <p:extLst>
      <p:ext uri="{BB962C8B-B14F-4D97-AF65-F5344CB8AC3E}">
        <p14:creationId xmlns:p14="http://schemas.microsoft.com/office/powerpoint/2010/main" val="2275762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1782</TotalTime>
  <Words>612</Words>
  <Application>Microsoft Office PowerPoint</Application>
  <PresentationFormat>On-screen Show (4:3)</PresentationFormat>
  <Paragraphs>89</Paragraphs>
  <Slides>14</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Calibri Light</vt:lpstr>
      <vt:lpstr>Square721 BT</vt:lpstr>
      <vt:lpstr>Office Theme</vt:lpstr>
      <vt:lpstr>Custom Design</vt:lpstr>
      <vt:lpstr> Gateway to the USA  </vt:lpstr>
      <vt:lpstr>AmCham mission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Latvijas – ASV sadarbības iespējas</dc:title>
  <dc:creator>Evija</dc:creator>
  <cp:lastModifiedBy>user</cp:lastModifiedBy>
  <cp:revision>335</cp:revision>
  <dcterms:created xsi:type="dcterms:W3CDTF">2014-03-11T09:21:40Z</dcterms:created>
  <dcterms:modified xsi:type="dcterms:W3CDTF">2016-03-09T10:56:20Z</dcterms:modified>
</cp:coreProperties>
</file>