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7" r:id="rId2"/>
    <p:sldId id="292" r:id="rId3"/>
    <p:sldId id="276" r:id="rId4"/>
    <p:sldId id="279" r:id="rId5"/>
    <p:sldId id="277" r:id="rId6"/>
    <p:sldId id="283" r:id="rId7"/>
    <p:sldId id="282" r:id="rId8"/>
    <p:sldId id="298" r:id="rId9"/>
    <p:sldId id="287" r:id="rId10"/>
    <p:sldId id="288" r:id="rId11"/>
    <p:sldId id="293" r:id="rId12"/>
    <p:sldId id="289" r:id="rId13"/>
    <p:sldId id="290" r:id="rId14"/>
    <p:sldId id="295" r:id="rId15"/>
    <p:sldId id="296" r:id="rId16"/>
    <p:sldId id="297" r:id="rId17"/>
    <p:sldId id="281" r:id="rId18"/>
    <p:sldId id="291" r:id="rId19"/>
    <p:sldId id="263" r:id="rId20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137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Documents%20and%20Settings\User-PC2\Local%20Settings\Temporary%20Internet%20Files\Content.Outlook\E8OO9QVZ\Tabula_apkopojums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lv-LV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1"/>
          <c:order val="0"/>
          <c:tx>
            <c:strRef>
              <c:f>Sheet1!$B$3</c:f>
              <c:strCache>
                <c:ptCount val="1"/>
                <c:pt idx="0">
                  <c:v>Saistību apmērs LVL maksātnespējas pasludināšanas brīdī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 baseline="0"/>
                </a:pPr>
                <a:endParaRPr lang="lv-LV"/>
              </a:p>
            </c:txPr>
            <c:showVal val="1"/>
          </c:dLbls>
          <c:cat>
            <c:strLit>
              <c:ptCount val="1"/>
              <c:pt idx="0">
                <c:v>Kopš 2010.g.1.novembra</c:v>
              </c:pt>
            </c:strLit>
          </c:cat>
          <c:val>
            <c:numRef>
              <c:f>Sheet1!$B$57</c:f>
              <c:numCache>
                <c:formatCode>0</c:formatCode>
                <c:ptCount val="1"/>
                <c:pt idx="0">
                  <c:v>18777130.649999999</c:v>
                </c:pt>
              </c:numCache>
            </c:numRef>
          </c:val>
        </c:ser>
        <c:ser>
          <c:idx val="0"/>
          <c:order val="1"/>
          <c:tx>
            <c:strRef>
              <c:f>Sheet1!$C$3</c:f>
              <c:strCache>
                <c:ptCount val="1"/>
                <c:pt idx="0">
                  <c:v>Aktīvu apmērs LVL maksātnespējas pasludināšanas brīdī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 baseline="0"/>
                </a:pPr>
                <a:endParaRPr lang="lv-LV"/>
              </a:p>
            </c:txPr>
            <c:showVal val="1"/>
          </c:dLbls>
          <c:cat>
            <c:strLit>
              <c:ptCount val="1"/>
              <c:pt idx="0">
                <c:v>Kopš 2010.g.1.novembra</c:v>
              </c:pt>
            </c:strLit>
          </c:cat>
          <c:val>
            <c:numRef>
              <c:f>Sheet1!$C$57</c:f>
              <c:numCache>
                <c:formatCode>0</c:formatCode>
                <c:ptCount val="1"/>
                <c:pt idx="0">
                  <c:v>994587.77999999409</c:v>
                </c:pt>
              </c:numCache>
            </c:numRef>
          </c:val>
        </c:ser>
        <c:ser>
          <c:idx val="2"/>
          <c:order val="2"/>
          <c:tx>
            <c:strRef>
              <c:f>Sheet1!$D$3</c:f>
              <c:strCache>
                <c:ptCount val="1"/>
                <c:pt idx="0">
                  <c:v>Maksātnespējas procesā atgūtās mantas apmērs LVL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 baseline="0"/>
                </a:pPr>
                <a:endParaRPr lang="lv-LV"/>
              </a:p>
            </c:txPr>
            <c:showVal val="1"/>
          </c:dLbls>
          <c:cat>
            <c:strLit>
              <c:ptCount val="1"/>
              <c:pt idx="0">
                <c:v>Kopš 2010.g.1.novembra</c:v>
              </c:pt>
            </c:strLit>
          </c:cat>
          <c:val>
            <c:numRef>
              <c:f>Sheet1!$D$57</c:f>
              <c:numCache>
                <c:formatCode>0</c:formatCode>
                <c:ptCount val="1"/>
                <c:pt idx="0">
                  <c:v>85911.06</c:v>
                </c:pt>
              </c:numCache>
            </c:numRef>
          </c:val>
        </c:ser>
        <c:ser>
          <c:idx val="3"/>
          <c:order val="3"/>
          <c:tx>
            <c:strRef>
              <c:f>Sheet1!$E$3</c:f>
              <c:strCache>
                <c:ptCount val="1"/>
                <c:pt idx="0">
                  <c:v>Parādnieka mantas pārdošanas rezultātā iegūto līdzekļu apmērs LVL 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 baseline="0"/>
                </a:pPr>
                <a:endParaRPr lang="lv-LV"/>
              </a:p>
            </c:txPr>
            <c:showVal val="1"/>
          </c:dLbls>
          <c:cat>
            <c:strLit>
              <c:ptCount val="1"/>
              <c:pt idx="0">
                <c:v>Kopš 2010.g.1.novembra</c:v>
              </c:pt>
            </c:strLit>
          </c:cat>
          <c:val>
            <c:numRef>
              <c:f>Sheet1!$E$57</c:f>
              <c:numCache>
                <c:formatCode>0</c:formatCode>
                <c:ptCount val="1"/>
                <c:pt idx="0">
                  <c:v>388332.53</c:v>
                </c:pt>
              </c:numCache>
            </c:numRef>
          </c:val>
        </c:ser>
        <c:dLbls/>
        <c:axId val="70251264"/>
        <c:axId val="70252800"/>
      </c:barChart>
      <c:catAx>
        <c:axId val="70251264"/>
        <c:scaling>
          <c:orientation val="minMax"/>
        </c:scaling>
        <c:delete val="1"/>
        <c:axPos val="b"/>
        <c:tickLblPos val="none"/>
        <c:crossAx val="70252800"/>
        <c:crosses val="autoZero"/>
        <c:auto val="1"/>
        <c:lblAlgn val="ctr"/>
        <c:lblOffset val="100"/>
      </c:catAx>
      <c:valAx>
        <c:axId val="70252800"/>
        <c:scaling>
          <c:orientation val="minMax"/>
        </c:scaling>
        <c:axPos val="l"/>
        <c:majorGridlines/>
        <c:minorGridlines/>
        <c:numFmt formatCode="0" sourceLinked="1"/>
        <c:tickLblPos val="nextTo"/>
        <c:txPr>
          <a:bodyPr/>
          <a:lstStyle/>
          <a:p>
            <a:pPr>
              <a:defRPr sz="1200" baseline="0"/>
            </a:pPr>
            <a:endParaRPr lang="lv-LV"/>
          </a:p>
        </c:txPr>
        <c:crossAx val="70251264"/>
        <c:crosses val="autoZero"/>
        <c:crossBetween val="between"/>
      </c:valAx>
    </c:plotArea>
    <c:plotVisOnly val="1"/>
    <c:dispBlanksAs val="gap"/>
  </c:chart>
  <c:externalData r:id="rId2"/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0.45313</cdr:x>
      <cdr:y>0.8004</cdr:y>
    </cdr:from>
    <cdr:to>
      <cdr:x>0.65154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88232" y="381642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lv-LV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7" tIns="45723" rIns="91447" bIns="45723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7" tIns="45723" rIns="91447" bIns="45723" rtlCol="0"/>
          <a:lstStyle>
            <a:lvl1pPr algn="r">
              <a:defRPr sz="1200"/>
            </a:lvl1pPr>
          </a:lstStyle>
          <a:p>
            <a:pPr>
              <a:defRPr/>
            </a:pPr>
            <a:fld id="{EADFCD22-1C8F-463C-9966-07B5A7CA6BE4}" type="datetimeFigureOut">
              <a:rPr lang="en-US"/>
              <a:pPr>
                <a:defRPr/>
              </a:pPr>
              <a:t>11/28/2013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7" tIns="45723" rIns="91447" bIns="45723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7" tIns="45723" rIns="91447" bIns="45723" rtlCol="0" anchor="b"/>
          <a:lstStyle>
            <a:lvl1pPr algn="r">
              <a:defRPr sz="1200"/>
            </a:lvl1pPr>
          </a:lstStyle>
          <a:p>
            <a:pPr>
              <a:defRPr/>
            </a:pPr>
            <a:fld id="{77E03715-03A9-48EA-B1E9-8AC64E2ADB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30690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pPr>
              <a:defRPr/>
            </a:pPr>
            <a:fld id="{F28EA1F3-5247-4FB3-A77A-4AA1C0480FB8}" type="datetimeFigureOut">
              <a:rPr lang="lv-LV"/>
              <a:pPr>
                <a:defRPr/>
              </a:pPr>
              <a:t>2013.11.28.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pPr lvl="0"/>
            <a:endParaRPr lang="lv-LV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5600" cy="4470400"/>
          </a:xfrm>
          <a:prstGeom prst="rect">
            <a:avLst/>
          </a:prstGeom>
        </p:spPr>
        <p:txBody>
          <a:bodyPr vert="horz" lIns="92492" tIns="46246" rIns="92492" bIns="4624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lv-LV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pPr>
              <a:defRPr/>
            </a:pPr>
            <a:fld id="{83DEDA1E-1207-4AEE-A14D-9112E44B0228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17865087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222D8-4789-463D-8A7C-6B0650BD647D}" type="datetime1">
              <a:rPr lang="en-US"/>
              <a:pPr>
                <a:defRPr/>
              </a:pPr>
              <a:t>11/28/2013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79C9C-32B5-4978-A203-84962F838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9D558-FB85-409F-B611-98E749875F2B}" type="datetime1">
              <a:rPr lang="en-US"/>
              <a:pPr>
                <a:defRPr/>
              </a:pPr>
              <a:t>11/28/2013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94859-B076-4EBC-9DF8-8BDEE54B6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FCEB4-8AD1-4313-95C2-C8D3838FD8DD}" type="datetime1">
              <a:rPr lang="en-US"/>
              <a:pPr>
                <a:defRPr/>
              </a:pPr>
              <a:t>11/28/2013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C282E-DCAF-4B8F-9BAB-8DCD9CE10E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E891A-BD84-4458-9537-810CF2DCB0D4}" type="datetime1">
              <a:rPr lang="en-US"/>
              <a:pPr>
                <a:defRPr/>
              </a:pPr>
              <a:t>11/28/2013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FE3C9-6AE6-486E-94AE-AEB905E102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1BC1D-774B-44FA-8FD8-559C29EFE54E}" type="datetime1">
              <a:rPr lang="en-US"/>
              <a:pPr>
                <a:defRPr/>
              </a:pPr>
              <a:t>11/28/2013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BC869-4395-476D-B855-700DEED6D5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E3D9D-7AF6-462B-9125-F309990DD9C5}" type="datetime1">
              <a:rPr lang="en-US"/>
              <a:pPr>
                <a:defRPr/>
              </a:pPr>
              <a:t>11/28/2013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CED42-88A5-4CCA-9475-2435F27DCB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F3A31-DE8F-427B-BE5C-B35AAD3EABAF}" type="datetime1">
              <a:rPr lang="en-US"/>
              <a:pPr>
                <a:defRPr/>
              </a:pPr>
              <a:t>11/28/2013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74918-3242-4529-88E2-2035A7597B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4DCE8-E80B-40C1-8289-6FECAD4F79C8}" type="datetime1">
              <a:rPr lang="en-US"/>
              <a:pPr>
                <a:defRPr/>
              </a:pPr>
              <a:t>11/28/2013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530BE-1822-4834-B638-8318A6588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4A324-3F5F-4CD8-B54B-47CE06175A01}" type="datetime1">
              <a:rPr lang="en-US"/>
              <a:pPr>
                <a:defRPr/>
              </a:pPr>
              <a:t>11/28/2013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A9CB9-3430-4D08-8B98-6F9ED1B50B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00F39-109B-4F57-8630-2B608C45C44C}" type="datetime1">
              <a:rPr lang="en-US"/>
              <a:pPr>
                <a:defRPr/>
              </a:pPr>
              <a:t>11/28/2013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F807A-F779-4B30-B853-10891122C5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B35EF-A3EC-45B2-9C15-70D5CDA2ABE7}" type="datetime1">
              <a:rPr lang="en-US"/>
              <a:pPr>
                <a:defRPr/>
              </a:pPr>
              <a:t>11/28/2013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A80CA-3F5F-481E-BA97-6F16538B36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 smtClean="0"/>
              <a:t>Click to edit Master text styles</a:t>
            </a:r>
          </a:p>
          <a:p>
            <a:pPr lvl="1"/>
            <a:r>
              <a:rPr lang="en-US" altLang="lv-LV" smtClean="0"/>
              <a:t>Second level</a:t>
            </a:r>
          </a:p>
          <a:p>
            <a:pPr lvl="2"/>
            <a:r>
              <a:rPr lang="en-US" altLang="lv-LV" smtClean="0"/>
              <a:t>Third level</a:t>
            </a:r>
          </a:p>
          <a:p>
            <a:pPr lvl="3"/>
            <a:r>
              <a:rPr lang="en-US" altLang="lv-LV" smtClean="0"/>
              <a:t>Fourth level</a:t>
            </a:r>
          </a:p>
          <a:p>
            <a:pPr lvl="4"/>
            <a:r>
              <a:rPr lang="en-US" altLang="lv-LV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CD3E489-B234-4C1C-8B02-5D288D24627D}" type="datetime1">
              <a:rPr lang="en-US"/>
              <a:pPr>
                <a:defRPr/>
              </a:pPr>
              <a:t>11/28/2013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161048B-C92A-4FA9-A4DB-0FD9FD457F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4213" y="2349500"/>
            <a:ext cx="7772400" cy="2016125"/>
          </a:xfrm>
        </p:spPr>
        <p:txBody>
          <a:bodyPr/>
          <a:lstStyle/>
          <a:p>
            <a:pPr eaLnBrk="1" hangingPunct="1"/>
            <a:r>
              <a:rPr lang="en-US" altLang="lv-LV" b="1" dirty="0" smtClean="0">
                <a:solidFill>
                  <a:srgbClr val="C00000"/>
                </a:solidFill>
              </a:rPr>
              <a:t>Enforcement of insolvency regulation</a:t>
            </a:r>
          </a:p>
        </p:txBody>
      </p:sp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65500" y="476250"/>
            <a:ext cx="2214563" cy="13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TextBox 13"/>
          <p:cNvSpPr txBox="1">
            <a:spLocks noChangeArrowheads="1"/>
          </p:cNvSpPr>
          <p:nvPr/>
        </p:nvSpPr>
        <p:spPr bwMode="auto">
          <a:xfrm>
            <a:off x="3576638" y="5949950"/>
            <a:ext cx="17319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lv-LV">
                <a:latin typeface="Calibri" pitchFamily="34" charset="0"/>
              </a:rPr>
              <a:t>November, 2013</a:t>
            </a:r>
          </a:p>
        </p:txBody>
      </p:sp>
      <p:pic>
        <p:nvPicPr>
          <p:cNvPr id="2053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5084763"/>
            <a:ext cx="87852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4000" b="1" smtClean="0">
                <a:solidFill>
                  <a:srgbClr val="C00000"/>
                </a:solidFill>
              </a:rPr>
              <a:t>C</a:t>
            </a:r>
            <a:r>
              <a:rPr lang="en-US" sz="4000" b="1" smtClean="0">
                <a:solidFill>
                  <a:srgbClr val="C00000"/>
                </a:solidFill>
              </a:rPr>
              <a:t>ertification of administrators (I)</a:t>
            </a:r>
            <a:endParaRPr lang="lv-LV" sz="4000" b="1" smtClean="0">
              <a:solidFill>
                <a:srgbClr val="C00000"/>
              </a:solidFill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lv-LV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/>
              <a:t>certification</a:t>
            </a:r>
            <a:r>
              <a:rPr lang="en-US" sz="2800" dirty="0" smtClean="0"/>
              <a:t>: the action of an independent third person certifying that the person conforms to a relevant standard or other requirements prescribed by regulatory enactments</a:t>
            </a:r>
            <a:r>
              <a:rPr lang="lv-LV" altLang="lv-LV" sz="2800" dirty="0" smtClean="0">
                <a:solidFill>
                  <a:srgbClr val="C00000"/>
                </a:solidFill>
              </a:rPr>
              <a:t>*</a:t>
            </a:r>
          </a:p>
          <a:p>
            <a:pPr>
              <a:buFont typeface="Wingdings" pitchFamily="2" charset="2"/>
              <a:buChar char="ü"/>
            </a:pPr>
            <a:r>
              <a:rPr lang="lv-LV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/>
              <a:t>Administrators </a:t>
            </a:r>
            <a:r>
              <a:rPr lang="en-US" sz="2800" dirty="0"/>
              <a:t>Association Certification Center has been granted accreditation for compliance with the standard ISO / IEC 17024 requirements over the declared scope of accreditation - the insolvency practitioner.</a:t>
            </a:r>
            <a:endParaRPr lang="lv-LV" sz="2800" dirty="0"/>
          </a:p>
          <a:p>
            <a:pPr>
              <a:buFont typeface="Arial" charset="0"/>
              <a:buNone/>
            </a:pPr>
            <a:endParaRPr lang="lv-LV" altLang="lv-LV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151C29-015A-47DA-BB4D-39A97AC83DE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6089650"/>
            <a:ext cx="1079500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500063" y="285750"/>
            <a:ext cx="8229600" cy="936625"/>
          </a:xfrm>
        </p:spPr>
        <p:txBody>
          <a:bodyPr/>
          <a:lstStyle/>
          <a:p>
            <a:r>
              <a:rPr lang="lv-LV" sz="4000" b="1" smtClean="0">
                <a:solidFill>
                  <a:srgbClr val="C00000"/>
                </a:solidFill>
              </a:rPr>
              <a:t>C</a:t>
            </a:r>
            <a:r>
              <a:rPr lang="en-US" sz="4000" b="1" smtClean="0">
                <a:solidFill>
                  <a:srgbClr val="C00000"/>
                </a:solidFill>
              </a:rPr>
              <a:t>ertification of administrators (II)</a:t>
            </a:r>
            <a:endParaRPr lang="lv-LV" sz="4000" b="1" smtClean="0">
              <a:solidFill>
                <a:srgbClr val="C00000"/>
              </a:solidFill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824413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lv-LV" dirty="0" smtClean="0">
                <a:solidFill>
                  <a:srgbClr val="C00000"/>
                </a:solidFill>
              </a:rPr>
              <a:t> </a:t>
            </a:r>
            <a:r>
              <a:rPr lang="lv-LV" b="1" dirty="0" smtClean="0"/>
              <a:t>I</a:t>
            </a:r>
            <a:r>
              <a:rPr lang="en-US" b="1" dirty="0" err="1" smtClean="0"/>
              <a:t>nstitutions</a:t>
            </a:r>
            <a:r>
              <a:rPr lang="en-US" b="1" dirty="0" smtClean="0"/>
              <a:t> involved in the certification process</a:t>
            </a:r>
            <a:r>
              <a:rPr lang="lv-LV" altLang="lv-LV" b="1" dirty="0" smtClean="0"/>
              <a:t>: </a:t>
            </a:r>
          </a:p>
          <a:p>
            <a:pPr lvl="1">
              <a:buFont typeface="Arial" charset="0"/>
              <a:buChar char="•"/>
            </a:pPr>
            <a:r>
              <a:rPr lang="lv-LV" sz="2400" dirty="0" smtClean="0"/>
              <a:t>C</a:t>
            </a:r>
            <a:r>
              <a:rPr lang="en-US" sz="2400" dirty="0" err="1" smtClean="0"/>
              <a:t>ertification</a:t>
            </a:r>
            <a:r>
              <a:rPr lang="en-US" sz="2400" dirty="0" smtClean="0"/>
              <a:t> </a:t>
            </a:r>
            <a:r>
              <a:rPr lang="lv-LV" sz="2400" dirty="0" smtClean="0"/>
              <a:t>C</a:t>
            </a:r>
            <a:r>
              <a:rPr lang="en-US" sz="2400" dirty="0" err="1" smtClean="0"/>
              <a:t>ouncil</a:t>
            </a:r>
            <a:endParaRPr lang="lv-LV" sz="2400" dirty="0" smtClean="0"/>
          </a:p>
          <a:p>
            <a:pPr lvl="1">
              <a:buFont typeface="Arial" charset="0"/>
              <a:buChar char="•"/>
            </a:pPr>
            <a:r>
              <a:rPr lang="lv-LV" sz="2400" dirty="0" smtClean="0"/>
              <a:t>C</a:t>
            </a:r>
            <a:r>
              <a:rPr lang="en-US" sz="2400" dirty="0" err="1" smtClean="0"/>
              <a:t>ommittee</a:t>
            </a:r>
            <a:r>
              <a:rPr lang="en-US" sz="2400" dirty="0" smtClean="0"/>
              <a:t> of Certification scheme</a:t>
            </a:r>
            <a:endParaRPr lang="lv-LV" sz="2400" dirty="0" smtClean="0"/>
          </a:p>
          <a:p>
            <a:pPr lvl="1">
              <a:buFont typeface="Arial" charset="0"/>
              <a:buChar char="•"/>
            </a:pPr>
            <a:r>
              <a:rPr lang="lv-LV" sz="2400" dirty="0" smtClean="0"/>
              <a:t>C</a:t>
            </a:r>
            <a:r>
              <a:rPr lang="en-US" sz="2400" dirty="0" err="1" smtClean="0"/>
              <a:t>ommission</a:t>
            </a:r>
            <a:r>
              <a:rPr lang="en-US" sz="2400" dirty="0" smtClean="0"/>
              <a:t> of certification</a:t>
            </a:r>
            <a:endParaRPr lang="lv-LV" sz="2400" dirty="0" smtClean="0"/>
          </a:p>
          <a:p>
            <a:pPr>
              <a:buFont typeface="Wingdings" pitchFamily="2" charset="2"/>
              <a:buChar char="ü"/>
            </a:pPr>
            <a:r>
              <a:rPr lang="lv-LV" dirty="0" smtClean="0">
                <a:solidFill>
                  <a:srgbClr val="C00000"/>
                </a:solidFill>
              </a:rPr>
              <a:t> </a:t>
            </a:r>
            <a:r>
              <a:rPr lang="en-GB" b="1" dirty="0" smtClean="0"/>
              <a:t>Organisation</a:t>
            </a:r>
            <a:r>
              <a:rPr lang="en-US" b="1" dirty="0" smtClean="0"/>
              <a:t> </a:t>
            </a:r>
            <a:r>
              <a:rPr lang="en-US" b="1" dirty="0" smtClean="0"/>
              <a:t>involved:</a:t>
            </a:r>
          </a:p>
          <a:p>
            <a:pPr lvl="1">
              <a:buFont typeface="Arial" charset="0"/>
              <a:buChar char="•"/>
            </a:pPr>
            <a:r>
              <a:rPr lang="en-US" sz="2400" dirty="0" smtClean="0"/>
              <a:t>Latvian Chamber of Commerce and Industry (LCCI)</a:t>
            </a:r>
            <a:r>
              <a:rPr lang="lv-LV" altLang="lv-LV" sz="2400" dirty="0" smtClean="0"/>
              <a:t>, </a:t>
            </a:r>
          </a:p>
          <a:p>
            <a:pPr lvl="1">
              <a:buFont typeface="Arial" charset="0"/>
              <a:buChar char="•"/>
            </a:pPr>
            <a:r>
              <a:rPr lang="en-US" sz="2400" dirty="0" smtClean="0"/>
              <a:t>The Association of Commercial Banks of Latvia (ACBL)</a:t>
            </a:r>
            <a:endParaRPr lang="lv-LV" sz="2400" dirty="0" smtClean="0"/>
          </a:p>
          <a:p>
            <a:pPr lvl="1">
              <a:buFont typeface="Arial" charset="0"/>
              <a:buChar char="•"/>
            </a:pPr>
            <a:r>
              <a:rPr lang="lv-LV" sz="2400" dirty="0"/>
              <a:t>T</a:t>
            </a:r>
            <a:r>
              <a:rPr lang="en-US" sz="2400" dirty="0" smtClean="0"/>
              <a:t>he Insolvency Administration</a:t>
            </a:r>
            <a:endParaRPr lang="lv-LV" sz="2400" dirty="0" smtClean="0"/>
          </a:p>
          <a:p>
            <a:pPr lvl="1">
              <a:buFont typeface="Arial" charset="0"/>
              <a:buChar char="•"/>
            </a:pPr>
            <a:r>
              <a:rPr lang="en-US" sz="2400" dirty="0" smtClean="0"/>
              <a:t>The Latvian Association of Certified Auditors (LACA) </a:t>
            </a:r>
            <a:endParaRPr lang="lv-LV" sz="2400" dirty="0" smtClean="0"/>
          </a:p>
          <a:p>
            <a:pPr lvl="1">
              <a:buFont typeface="Arial" charset="0"/>
              <a:buChar char="•"/>
            </a:pPr>
            <a:r>
              <a:rPr lang="en-US" sz="2400" dirty="0" smtClean="0"/>
              <a:t>Latvian Council of Sworn Advocates</a:t>
            </a:r>
            <a:endParaRPr lang="lv-LV" sz="2400" dirty="0" smtClean="0"/>
          </a:p>
          <a:p>
            <a:pPr lvl="1">
              <a:buFont typeface="Arial" charset="0"/>
              <a:buNone/>
            </a:pPr>
            <a:r>
              <a:rPr lang="lv-LV" altLang="lv-LV" sz="2400" dirty="0" smtClean="0"/>
              <a:t>.</a:t>
            </a:r>
          </a:p>
          <a:p>
            <a:endParaRPr lang="lv-LV" altLang="lv-LV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ACAACA-B224-4371-9A80-6D043FC9857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6089650"/>
            <a:ext cx="1079500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132" y="6089650"/>
            <a:ext cx="1079500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-35497" y="44624"/>
            <a:ext cx="9144001" cy="1143000"/>
          </a:xfrm>
        </p:spPr>
        <p:txBody>
          <a:bodyPr/>
          <a:lstStyle/>
          <a:p>
            <a:r>
              <a:rPr lang="lv-LV" altLang="lv-LV" sz="4000" b="1" dirty="0" smtClean="0"/>
              <a:t/>
            </a:r>
            <a:br>
              <a:rPr lang="lv-LV" altLang="lv-LV" sz="4000" b="1" dirty="0" smtClean="0"/>
            </a:br>
            <a:r>
              <a:rPr lang="lv-LV" altLang="lv-LV" sz="4000" b="1" dirty="0" smtClean="0">
                <a:solidFill>
                  <a:srgbClr val="C00000"/>
                </a:solidFill>
              </a:rPr>
              <a:t>S</a:t>
            </a:r>
            <a:r>
              <a:rPr lang="en-US" sz="4000" b="1" dirty="0" err="1" smtClean="0">
                <a:solidFill>
                  <a:srgbClr val="C00000"/>
                </a:solidFill>
              </a:rPr>
              <a:t>upervision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en-US" sz="4000" b="1" dirty="0" smtClean="0">
                <a:solidFill>
                  <a:srgbClr val="C00000"/>
                </a:solidFill>
              </a:rPr>
              <a:t>of</a:t>
            </a:r>
            <a:r>
              <a:rPr lang="lv-LV" sz="4000" b="1" dirty="0" smtClean="0">
                <a:solidFill>
                  <a:srgbClr val="C00000"/>
                </a:solidFill>
              </a:rPr>
              <a:t> </a:t>
            </a:r>
            <a:r>
              <a:rPr lang="lv-LV" sz="4000" b="1" dirty="0" err="1" smtClean="0">
                <a:solidFill>
                  <a:srgbClr val="C00000"/>
                </a:solidFill>
              </a:rPr>
              <a:t>the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en-US" sz="4000" b="1" dirty="0" smtClean="0">
                <a:solidFill>
                  <a:srgbClr val="C00000"/>
                </a:solidFill>
              </a:rPr>
              <a:t>Certificate center</a:t>
            </a:r>
            <a:r>
              <a:rPr lang="lv-LV" sz="4000" b="1" dirty="0" smtClean="0">
                <a:solidFill>
                  <a:srgbClr val="C00000"/>
                </a:solidFill>
              </a:rPr>
              <a:t> </a:t>
            </a:r>
            <a:r>
              <a:rPr lang="lv-LV" altLang="lv-LV" sz="4000" b="1" dirty="0" smtClean="0">
                <a:solidFill>
                  <a:srgbClr val="C00000"/>
                </a:solidFill>
              </a:rPr>
              <a:t>(I)</a:t>
            </a:r>
            <a:r>
              <a:rPr lang="lv-LV" altLang="lv-LV" dirty="0" smtClean="0"/>
              <a:t/>
            </a:r>
            <a:br>
              <a:rPr lang="lv-LV" altLang="lv-LV" dirty="0" smtClean="0"/>
            </a:br>
            <a:endParaRPr lang="lv-LV" altLang="lv-LV" dirty="0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683568" y="1124744"/>
            <a:ext cx="8003232" cy="4967287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lv-LV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/>
              <a:t>Latvian </a:t>
            </a:r>
            <a:r>
              <a:rPr lang="en-US" sz="2800" dirty="0" smtClean="0"/>
              <a:t>National Accreditation Bureau (LNAB) supervises the certificate center</a:t>
            </a:r>
            <a:r>
              <a:rPr lang="lv-LV" sz="2800" dirty="0" smtClean="0"/>
              <a:t> </a:t>
            </a:r>
            <a:r>
              <a:rPr lang="en-US" sz="2800" dirty="0" smtClean="0"/>
              <a:t>every year</a:t>
            </a:r>
            <a:endParaRPr lang="lv-LV" sz="2800" dirty="0" smtClean="0"/>
          </a:p>
          <a:p>
            <a:pPr>
              <a:buFont typeface="Wingdings" pitchFamily="2" charset="2"/>
              <a:buChar char="ü"/>
            </a:pPr>
            <a:r>
              <a:rPr lang="lv-LV" sz="2800" b="1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/>
              <a:t>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</a:t>
            </a:r>
            <a:r>
              <a:rPr lang="en-US" sz="2800" dirty="0" smtClean="0"/>
              <a:t>visit March 16, 201</a:t>
            </a:r>
            <a:r>
              <a:rPr lang="lv-LV" sz="2800" dirty="0" smtClean="0"/>
              <a:t>1</a:t>
            </a:r>
            <a:r>
              <a:rPr lang="en-US" sz="2800" dirty="0" smtClean="0"/>
              <a:t> → on June 6, 2011 LNAB makes the </a:t>
            </a:r>
            <a:r>
              <a:rPr lang="en-US" sz="2800" b="1" dirty="0" smtClean="0"/>
              <a:t>decision</a:t>
            </a:r>
            <a:r>
              <a:rPr lang="lv-LV" sz="2800" b="1" dirty="0" smtClean="0"/>
              <a:t> </a:t>
            </a:r>
            <a:r>
              <a:rPr lang="en-US" sz="2800" b="1" dirty="0" smtClean="0"/>
              <a:t>to</a:t>
            </a:r>
            <a:r>
              <a:rPr lang="lv-LV" sz="2800" b="1" dirty="0" smtClean="0"/>
              <a:t> </a:t>
            </a:r>
            <a:r>
              <a:rPr lang="en-US" sz="2800" b="1" dirty="0" smtClean="0"/>
              <a:t>keep the accreditation</a:t>
            </a:r>
            <a:r>
              <a:rPr lang="en-US" sz="2800" dirty="0" smtClean="0"/>
              <a:t> of Certificate center</a:t>
            </a:r>
            <a:endParaRPr lang="lv-LV" sz="2800" dirty="0" smtClean="0"/>
          </a:p>
          <a:p>
            <a:pPr>
              <a:buFont typeface="Wingdings" pitchFamily="2" charset="2"/>
              <a:buChar char="ü"/>
            </a:pPr>
            <a:r>
              <a:rPr lang="lv-LV" sz="2800" b="1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/>
              <a:t>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</a:t>
            </a:r>
            <a:r>
              <a:rPr lang="en-US" sz="2800" dirty="0" err="1" smtClean="0"/>
              <a:t>vis</a:t>
            </a:r>
            <a:r>
              <a:rPr lang="lv-LV" sz="2800" dirty="0" smtClean="0"/>
              <a:t>it</a:t>
            </a:r>
            <a:r>
              <a:rPr lang="en-US" sz="2800" dirty="0" smtClean="0"/>
              <a:t> February 14, 2012 →on March 14, 201</a:t>
            </a:r>
            <a:r>
              <a:rPr lang="lv-LV" sz="2800" dirty="0" smtClean="0"/>
              <a:t>2</a:t>
            </a:r>
            <a:r>
              <a:rPr lang="en-US" sz="2800" dirty="0" smtClean="0"/>
              <a:t> LNAB makes the </a:t>
            </a:r>
            <a:r>
              <a:rPr lang="en-US" sz="2800" b="1" dirty="0" smtClean="0"/>
              <a:t>decision to keep the accreditation </a:t>
            </a:r>
            <a:r>
              <a:rPr lang="en-US" sz="2800" dirty="0" smtClean="0"/>
              <a:t>of Certificate center</a:t>
            </a:r>
            <a:endParaRPr lang="lv-LV" sz="2800" dirty="0" smtClean="0"/>
          </a:p>
          <a:p>
            <a:pPr>
              <a:buFont typeface="Wingdings" pitchFamily="2" charset="2"/>
              <a:buChar char="ü"/>
            </a:pPr>
            <a:r>
              <a:rPr lang="lv-LV" sz="2800" b="1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/>
              <a:t>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</a:t>
            </a:r>
            <a:r>
              <a:rPr lang="en-US" sz="2800" dirty="0" err="1" smtClean="0"/>
              <a:t>vis</a:t>
            </a:r>
            <a:r>
              <a:rPr lang="lv-LV" sz="2800" dirty="0" smtClean="0"/>
              <a:t>i</a:t>
            </a:r>
            <a:r>
              <a:rPr lang="en-US" sz="2800" dirty="0" smtClean="0"/>
              <a:t>t</a:t>
            </a:r>
            <a:r>
              <a:rPr lang="en-US" sz="2800" b="1" dirty="0" smtClean="0"/>
              <a:t> </a:t>
            </a:r>
            <a:r>
              <a:rPr lang="en-US" sz="2800" dirty="0" smtClean="0"/>
              <a:t>from March 28, 2013 till August 21, 2013 → on August 27, 2013 LNAB makes the </a:t>
            </a:r>
            <a:r>
              <a:rPr lang="en-US" sz="2800" b="1" dirty="0" smtClean="0"/>
              <a:t>decision to keep the accreditation</a:t>
            </a:r>
            <a:r>
              <a:rPr lang="en-US" sz="2800" dirty="0" smtClean="0"/>
              <a:t> of Certificate center</a:t>
            </a:r>
            <a:endParaRPr lang="lv-LV" sz="2800" dirty="0" smtClean="0"/>
          </a:p>
          <a:p>
            <a:pPr>
              <a:buFont typeface="Arial" charset="0"/>
              <a:buNone/>
            </a:pPr>
            <a:endParaRPr lang="lv-LV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D03F58-5330-481A-9759-E92E4EE0B8B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r>
              <a:rPr lang="lv-LV" b="1" smtClean="0">
                <a:solidFill>
                  <a:srgbClr val="C00000"/>
                </a:solidFill>
              </a:rPr>
              <a:t>S</a:t>
            </a:r>
            <a:r>
              <a:rPr lang="en-US" b="1" smtClean="0">
                <a:solidFill>
                  <a:srgbClr val="C00000"/>
                </a:solidFill>
              </a:rPr>
              <a:t>upervision of Certificate center </a:t>
            </a:r>
            <a:r>
              <a:rPr lang="lv-LV" altLang="lv-LV" b="1" smtClean="0">
                <a:solidFill>
                  <a:srgbClr val="C00000"/>
                </a:solidFill>
              </a:rPr>
              <a:t>(II)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68313" y="1412776"/>
            <a:ext cx="8229600" cy="4525962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lv-LV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/>
              <a:t>The </a:t>
            </a:r>
            <a:r>
              <a:rPr lang="en-US" sz="2800" dirty="0" smtClean="0"/>
              <a:t>Association of Administrators (AA) is functionally subordinate to the Insolvency Administration during </a:t>
            </a:r>
            <a:r>
              <a:rPr lang="en-US" sz="2800" dirty="0" err="1" smtClean="0"/>
              <a:t>certificati</a:t>
            </a:r>
            <a:r>
              <a:rPr lang="lv-LV" sz="2800" dirty="0" smtClean="0"/>
              <a:t>o</a:t>
            </a:r>
            <a:r>
              <a:rPr lang="en-US" sz="2800" dirty="0" smtClean="0"/>
              <a:t>n</a:t>
            </a:r>
            <a:endParaRPr lang="lv-LV" sz="2800" dirty="0" smtClean="0"/>
          </a:p>
          <a:p>
            <a:pPr>
              <a:buFont typeface="Wingdings" pitchFamily="2" charset="2"/>
              <a:buChar char="ü"/>
            </a:pPr>
            <a:r>
              <a:rPr lang="lv-LV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/>
              <a:t>AA </a:t>
            </a:r>
            <a:r>
              <a:rPr lang="en-US" sz="2800" dirty="0" smtClean="0"/>
              <a:t>submits a report of the activities to the Insolvency Administration twice a year</a:t>
            </a:r>
            <a:endParaRPr lang="lv-LV" sz="2800" dirty="0" smtClean="0"/>
          </a:p>
          <a:p>
            <a:pPr>
              <a:buFont typeface="Wingdings" pitchFamily="2" charset="2"/>
              <a:buChar char="ü"/>
            </a:pPr>
            <a:r>
              <a:rPr lang="lv-LV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/>
              <a:t>Members </a:t>
            </a:r>
            <a:r>
              <a:rPr lang="en-US" sz="2800" dirty="0" smtClean="0"/>
              <a:t>of the Insolvency Administration and Ministry of Justice take part in the examination process</a:t>
            </a:r>
            <a:endParaRPr lang="lv-LV" altLang="lv-LV" sz="2800" dirty="0" smtClean="0"/>
          </a:p>
          <a:p>
            <a:pPr>
              <a:buFont typeface="Wingdings" pitchFamily="2" charset="2"/>
              <a:buChar char="ü"/>
            </a:pPr>
            <a:r>
              <a:rPr lang="lv-LV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/>
              <a:t>There </a:t>
            </a:r>
            <a:r>
              <a:rPr lang="en-US" sz="2800" dirty="0" smtClean="0"/>
              <a:t>have never been any</a:t>
            </a:r>
            <a:r>
              <a:rPr lang="lv-LV" sz="2800" dirty="0" smtClean="0"/>
              <a:t> </a:t>
            </a:r>
            <a:r>
              <a:rPr lang="en-US" sz="2800" dirty="0" smtClean="0"/>
              <a:t>Complaints about examinations or the results of it</a:t>
            </a:r>
            <a:endParaRPr lang="lv-LV" altLang="lv-LV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E887C5-898F-409C-917B-6D7BC957539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6089650"/>
            <a:ext cx="1079500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44450"/>
            <a:ext cx="8858250" cy="777875"/>
          </a:xfrm>
        </p:spPr>
        <p:txBody>
          <a:bodyPr/>
          <a:lstStyle/>
          <a:p>
            <a:r>
              <a:rPr lang="lv-LV" sz="3600" b="1" smtClean="0">
                <a:solidFill>
                  <a:srgbClr val="C00000"/>
                </a:solidFill>
              </a:rPr>
              <a:t>S</a:t>
            </a:r>
            <a:r>
              <a:rPr lang="en-US" sz="3600" b="1" smtClean="0">
                <a:solidFill>
                  <a:srgbClr val="C00000"/>
                </a:solidFill>
              </a:rPr>
              <a:t>upervision of the administrators actions (I)</a:t>
            </a:r>
            <a:endParaRPr lang="lv-LV" sz="3600" b="1" smtClean="0">
              <a:solidFill>
                <a:srgbClr val="C00000"/>
              </a:solidFill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28624" y="714375"/>
            <a:ext cx="8391847" cy="5688013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lv-LV" altLang="lv-LV" sz="2800" dirty="0" smtClean="0">
                <a:solidFill>
                  <a:srgbClr val="C00000"/>
                </a:solidFill>
              </a:rPr>
              <a:t> </a:t>
            </a:r>
            <a:r>
              <a:rPr lang="lv-LV" altLang="lv-LV" sz="2800" b="1" dirty="0" smtClean="0"/>
              <a:t>T</a:t>
            </a:r>
            <a:r>
              <a:rPr lang="en-US" sz="2800" b="1" dirty="0" smtClean="0"/>
              <a:t>he Insolvency Administration protects the interests of society and the State:</a:t>
            </a:r>
            <a:endParaRPr lang="lv-LV" altLang="lv-LV" sz="2800" b="1" dirty="0" smtClean="0"/>
          </a:p>
          <a:p>
            <a:pPr lvl="1">
              <a:buFont typeface="Wingdings" pitchFamily="2" charset="2"/>
              <a:buChar char="ü"/>
            </a:pPr>
            <a:r>
              <a:rPr lang="en-US" sz="2300" dirty="0" smtClean="0"/>
              <a:t>control the administrator’s activities and examine complaints</a:t>
            </a:r>
            <a:endParaRPr lang="lv-LV" sz="2300" dirty="0" smtClean="0"/>
          </a:p>
          <a:p>
            <a:pPr lvl="1">
              <a:buFont typeface="Wingdings" pitchFamily="2" charset="2"/>
              <a:buChar char="ü"/>
            </a:pPr>
            <a:r>
              <a:rPr lang="en-US" sz="2300" dirty="0" smtClean="0"/>
              <a:t>has the right to request any document connected with Insolvency proceedings from administrator,  State institution and other parties involved</a:t>
            </a:r>
            <a:endParaRPr lang="lv-LV" altLang="lv-LV" sz="2300" dirty="0" smtClean="0"/>
          </a:p>
          <a:p>
            <a:pPr lvl="1">
              <a:buFont typeface="Wingdings" pitchFamily="2" charset="2"/>
              <a:buChar char="ü"/>
            </a:pPr>
            <a:r>
              <a:rPr lang="lv-LV" altLang="lv-LV" sz="2300" dirty="0" smtClean="0"/>
              <a:t> </a:t>
            </a:r>
            <a:r>
              <a:rPr lang="en-US" sz="2300" dirty="0" smtClean="0"/>
              <a:t>has the right to</a:t>
            </a:r>
            <a:r>
              <a:rPr lang="lv-LV" sz="2300" dirty="0" smtClean="0"/>
              <a:t> </a:t>
            </a:r>
            <a:r>
              <a:rPr lang="en-US" sz="2300" dirty="0" smtClean="0"/>
              <a:t>impose legal duties on the administrator</a:t>
            </a:r>
            <a:endParaRPr lang="lv-LV" sz="2300" dirty="0" smtClean="0"/>
          </a:p>
          <a:p>
            <a:pPr lvl="1">
              <a:buFont typeface="Wingdings" pitchFamily="2" charset="2"/>
              <a:buChar char="ü"/>
            </a:pPr>
            <a:r>
              <a:rPr lang="lv-LV" altLang="lv-LV" sz="2300" dirty="0" smtClean="0"/>
              <a:t> </a:t>
            </a:r>
            <a:r>
              <a:rPr lang="en-US" sz="2300" dirty="0" smtClean="0"/>
              <a:t>has the right to</a:t>
            </a:r>
            <a:r>
              <a:rPr lang="lv-LV" sz="2300" dirty="0" smtClean="0"/>
              <a:t> </a:t>
            </a:r>
            <a:r>
              <a:rPr lang="en-US" sz="2300" dirty="0" smtClean="0"/>
              <a:t>submit an application to court regarding the removal of the administrator from fulfilling the administrator’s duties</a:t>
            </a:r>
            <a:endParaRPr lang="lv-LV" altLang="lv-LV" sz="2300" dirty="0" smtClean="0"/>
          </a:p>
          <a:p>
            <a:pPr lvl="1">
              <a:buFont typeface="Wingdings" pitchFamily="2" charset="2"/>
              <a:buChar char="ü"/>
            </a:pPr>
            <a:r>
              <a:rPr lang="lv-LV" altLang="lv-LV" sz="2300" dirty="0" smtClean="0"/>
              <a:t> </a:t>
            </a:r>
            <a:r>
              <a:rPr lang="en-US" sz="2300" dirty="0" smtClean="0"/>
              <a:t>has the right to</a:t>
            </a:r>
            <a:r>
              <a:rPr lang="lv-LV" sz="2300" dirty="0" smtClean="0"/>
              <a:t> </a:t>
            </a:r>
            <a:r>
              <a:rPr lang="en-US" sz="2300" dirty="0" smtClean="0"/>
              <a:t>propose a matter regarding the expiry of the validity of the administrator’s certificate and cancel AA decisions on certification (non decision has been canceled so far)</a:t>
            </a:r>
            <a:endParaRPr lang="lv-LV" sz="2300" dirty="0" smtClean="0"/>
          </a:p>
          <a:p>
            <a:pPr lvl="1">
              <a:buFont typeface="Arial" charset="0"/>
              <a:buNone/>
            </a:pPr>
            <a:endParaRPr lang="lv-LV" altLang="lv-LV" sz="2400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6089650"/>
            <a:ext cx="1079500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54DD86-777D-482B-816C-732A013ACAE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285750" y="44624"/>
            <a:ext cx="8858250" cy="850900"/>
          </a:xfrm>
        </p:spPr>
        <p:txBody>
          <a:bodyPr/>
          <a:lstStyle/>
          <a:p>
            <a:r>
              <a:rPr lang="lv-LV" sz="3600" b="1" dirty="0" smtClean="0">
                <a:solidFill>
                  <a:srgbClr val="C00000"/>
                </a:solidFill>
              </a:rPr>
              <a:t>S</a:t>
            </a:r>
            <a:r>
              <a:rPr lang="en-US" sz="3600" b="1" dirty="0" err="1" smtClean="0">
                <a:solidFill>
                  <a:srgbClr val="C00000"/>
                </a:solidFill>
              </a:rPr>
              <a:t>upervision</a:t>
            </a:r>
            <a:r>
              <a:rPr lang="en-US" sz="3600" b="1" dirty="0" smtClean="0">
                <a:solidFill>
                  <a:srgbClr val="C00000"/>
                </a:solidFill>
              </a:rPr>
              <a:t> of the administrators actions (II)</a:t>
            </a:r>
            <a:endParaRPr lang="lv-LV" sz="3600" b="1" dirty="0" smtClean="0">
              <a:solidFill>
                <a:srgbClr val="C00000"/>
              </a:solidFill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896544"/>
          </a:xfrm>
        </p:spPr>
        <p:txBody>
          <a:bodyPr/>
          <a:lstStyle/>
          <a:p>
            <a:pPr lvl="1">
              <a:buFont typeface="Wingdings" pitchFamily="2" charset="2"/>
              <a:buChar char="ü"/>
            </a:pPr>
            <a:r>
              <a:rPr lang="lv-LV" altLang="lv-LV" sz="2400" dirty="0" smtClean="0"/>
              <a:t> </a:t>
            </a:r>
            <a:r>
              <a:rPr lang="en-US" sz="2400" dirty="0" smtClean="0"/>
              <a:t>the Insolvency Administration receives Administrators reports once per 4 month</a:t>
            </a:r>
            <a:r>
              <a:rPr lang="lv-LV" altLang="lv-LV" sz="2400" dirty="0" smtClean="0"/>
              <a:t>, </a:t>
            </a:r>
          </a:p>
          <a:p>
            <a:pPr lvl="1">
              <a:buFont typeface="Wingdings" pitchFamily="2" charset="2"/>
              <a:buChar char="ü"/>
            </a:pPr>
            <a:r>
              <a:rPr lang="lv-LV" altLang="lv-LV" sz="2400" dirty="0" smtClean="0"/>
              <a:t> </a:t>
            </a:r>
            <a:r>
              <a:rPr lang="en-US" sz="2400" dirty="0" smtClean="0"/>
              <a:t>State Revenue Service</a:t>
            </a:r>
            <a:r>
              <a:rPr lang="lv-LV" sz="2400" dirty="0" smtClean="0"/>
              <a:t> (SRS)</a:t>
            </a:r>
            <a:r>
              <a:rPr lang="en-US" sz="2400" dirty="0" smtClean="0"/>
              <a:t> receives administrators’ income declaration every year</a:t>
            </a:r>
            <a:endParaRPr lang="lv-LV" altLang="lv-LV" sz="2400" dirty="0" smtClean="0"/>
          </a:p>
          <a:p>
            <a:pPr>
              <a:buFont typeface="Wingdings" pitchFamily="2" charset="2"/>
              <a:buChar char="ü"/>
            </a:pPr>
            <a:endParaRPr lang="lv-LV" altLang="lv-LV" sz="1800" b="1" dirty="0" smtClean="0"/>
          </a:p>
          <a:p>
            <a:pPr>
              <a:buFont typeface="Wingdings" pitchFamily="2" charset="2"/>
              <a:buChar char="ü"/>
            </a:pPr>
            <a:r>
              <a:rPr lang="en-US" sz="2800" b="1" dirty="0" smtClean="0"/>
              <a:t>Another ways of supervision:</a:t>
            </a:r>
            <a:endParaRPr lang="lv-LV" sz="2800" b="1" dirty="0" smtClean="0"/>
          </a:p>
          <a:p>
            <a:pPr lvl="1">
              <a:buFont typeface="Wingdings" pitchFamily="2" charset="2"/>
              <a:buChar char="ü"/>
            </a:pPr>
            <a:r>
              <a:rPr lang="en-US" sz="2400" dirty="0" smtClean="0"/>
              <a:t>there </a:t>
            </a:r>
            <a:r>
              <a:rPr lang="en-US" sz="2400" dirty="0" smtClean="0"/>
              <a:t>are strict rules to avoid Conflict of Interests</a:t>
            </a:r>
            <a:endParaRPr lang="lv-LV" altLang="lv-LV" sz="2400" dirty="0" smtClean="0"/>
          </a:p>
          <a:p>
            <a:pPr lvl="1">
              <a:buFont typeface="Wingdings" pitchFamily="2" charset="2"/>
              <a:buChar char="ü"/>
            </a:pPr>
            <a:r>
              <a:rPr lang="lv-LV" sz="2400" dirty="0" smtClean="0"/>
              <a:t>t</a:t>
            </a:r>
            <a:r>
              <a:rPr lang="en-US" sz="2400" dirty="0" smtClean="0"/>
              <a:t>he </a:t>
            </a:r>
            <a:r>
              <a:rPr lang="en-US" sz="2400" dirty="0" smtClean="0"/>
              <a:t>Court can remove administrator for violations of regulatory enactments</a:t>
            </a:r>
            <a:r>
              <a:rPr lang="lv-LV" altLang="lv-LV" sz="2400" dirty="0" smtClean="0"/>
              <a:t>,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dirty="0" smtClean="0"/>
              <a:t>the </a:t>
            </a:r>
            <a:r>
              <a:rPr lang="en-US" sz="2400" dirty="0" smtClean="0"/>
              <a:t>creditors’ meeting can propose that the administrator should be removed from specific insolvency proceedings</a:t>
            </a:r>
            <a:r>
              <a:rPr lang="lv-LV" altLang="lv-LV" sz="2400" dirty="0" smtClean="0"/>
              <a:t>.</a:t>
            </a:r>
            <a:endParaRPr lang="lv-LV" altLang="lv-LV" dirty="0" smtClean="0"/>
          </a:p>
          <a:p>
            <a:pPr>
              <a:buFont typeface="Arial" charset="0"/>
              <a:buNone/>
            </a:pPr>
            <a:endParaRPr lang="lv-LV" altLang="lv-LV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13174D-50D8-457C-864C-E8D2FA72330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6089650"/>
            <a:ext cx="1079500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r>
              <a:rPr lang="en-US" sz="3600" b="1" smtClean="0">
                <a:solidFill>
                  <a:srgbClr val="C00000"/>
                </a:solidFill>
              </a:rPr>
              <a:t>Additional control of  administrator’s activities</a:t>
            </a:r>
            <a:endParaRPr lang="lv-LV" sz="3600" b="1" smtClean="0">
              <a:solidFill>
                <a:srgbClr val="C00000"/>
              </a:solidFill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68313" y="1423988"/>
            <a:ext cx="8229600" cy="4525962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lv-LV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Since </a:t>
            </a:r>
            <a:r>
              <a:rPr lang="en-US" dirty="0" smtClean="0"/>
              <a:t>year </a:t>
            </a:r>
            <a:r>
              <a:rPr lang="en-US" dirty="0" smtClean="0"/>
              <a:t>2012 </a:t>
            </a:r>
            <a:r>
              <a:rPr lang="en-US" dirty="0" smtClean="0"/>
              <a:t>AA regularly performs the quality </a:t>
            </a:r>
            <a:r>
              <a:rPr lang="en-US" dirty="0" smtClean="0"/>
              <a:t>control</a:t>
            </a:r>
            <a:endParaRPr lang="lv-LV" altLang="lv-LV" dirty="0" smtClean="0"/>
          </a:p>
          <a:p>
            <a:pPr>
              <a:buFont typeface="Wingdings" pitchFamily="2" charset="2"/>
              <a:buChar char="ü"/>
            </a:pPr>
            <a:r>
              <a:rPr lang="lv-LV" altLang="lv-LV" dirty="0" smtClean="0">
                <a:solidFill>
                  <a:srgbClr val="C00000"/>
                </a:solidFill>
              </a:rPr>
              <a:t> </a:t>
            </a:r>
            <a:r>
              <a:rPr lang="lv-LV" altLang="lv-LV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So </a:t>
            </a:r>
            <a:r>
              <a:rPr lang="en-US" dirty="0" smtClean="0"/>
              <a:t>far AA has examined </a:t>
            </a:r>
            <a:r>
              <a:rPr lang="lv-LV" dirty="0" smtClean="0"/>
              <a:t>1604 </a:t>
            </a:r>
            <a:r>
              <a:rPr lang="en-US" dirty="0" smtClean="0"/>
              <a:t>insolvency proceedings of which</a:t>
            </a:r>
            <a:r>
              <a:rPr lang="lv-LV" altLang="lv-LV" dirty="0" smtClean="0"/>
              <a:t>:</a:t>
            </a:r>
          </a:p>
          <a:p>
            <a:pPr lvl="1">
              <a:buFont typeface="Wingdings" pitchFamily="2" charset="2"/>
              <a:buChar char="ü"/>
            </a:pPr>
            <a:r>
              <a:rPr lang="en-GB" dirty="0" smtClean="0"/>
              <a:t>267 </a:t>
            </a:r>
            <a:r>
              <a:rPr lang="en-GB" dirty="0" smtClean="0"/>
              <a:t>insolvency proceedings materials sent to the Insolvency Administration</a:t>
            </a:r>
            <a:r>
              <a:rPr lang="en-GB" altLang="lv-LV" dirty="0" smtClean="0"/>
              <a:t>.</a:t>
            </a:r>
          </a:p>
          <a:p>
            <a:pPr>
              <a:buFont typeface="Arial" charset="0"/>
              <a:buNone/>
            </a:pPr>
            <a:endParaRPr lang="lv-LV" altLang="lv-LV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45559-8ABF-463B-A2B9-A79B9B54503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6089650"/>
            <a:ext cx="1079500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214313" y="274638"/>
            <a:ext cx="8643937" cy="850900"/>
          </a:xfrm>
        </p:spPr>
        <p:txBody>
          <a:bodyPr/>
          <a:lstStyle/>
          <a:p>
            <a:r>
              <a:rPr lang="lv-LV" sz="3600" b="1" dirty="0" smtClean="0">
                <a:solidFill>
                  <a:srgbClr val="C00000"/>
                </a:solidFill>
              </a:rPr>
              <a:t>V</a:t>
            </a:r>
            <a:r>
              <a:rPr lang="en-US" sz="3600" b="1" dirty="0" err="1" smtClean="0">
                <a:solidFill>
                  <a:srgbClr val="C00000"/>
                </a:solidFill>
              </a:rPr>
              <a:t>iolations</a:t>
            </a:r>
            <a:r>
              <a:rPr lang="en-US" sz="3600" b="1" dirty="0" smtClean="0">
                <a:solidFill>
                  <a:srgbClr val="C00000"/>
                </a:solidFill>
              </a:rPr>
              <a:t> in the </a:t>
            </a:r>
            <a:r>
              <a:rPr lang="en-US" sz="3600" b="1" dirty="0" err="1" smtClean="0">
                <a:solidFill>
                  <a:srgbClr val="C00000"/>
                </a:solidFill>
              </a:rPr>
              <a:t>activit</a:t>
            </a:r>
            <a:r>
              <a:rPr lang="lv-LV" sz="3600" b="1" dirty="0" smtClean="0">
                <a:solidFill>
                  <a:srgbClr val="C00000"/>
                </a:solidFill>
              </a:rPr>
              <a:t>ies</a:t>
            </a:r>
            <a:r>
              <a:rPr lang="en-US" sz="3600" b="1" dirty="0" smtClean="0">
                <a:solidFill>
                  <a:srgbClr val="C00000"/>
                </a:solidFill>
              </a:rPr>
              <a:t> of the administrator</a:t>
            </a:r>
            <a:r>
              <a:rPr lang="lv-LV" sz="3600" b="1" dirty="0" smtClean="0">
                <a:solidFill>
                  <a:srgbClr val="C00000"/>
                </a:solidFill>
              </a:rPr>
              <a:t>s</a:t>
            </a:r>
            <a:endParaRPr lang="lv-LV" altLang="lv-LV" sz="3600" b="1" dirty="0" smtClean="0">
              <a:solidFill>
                <a:srgbClr val="C00000"/>
              </a:solidFill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52987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lv-LV" altLang="lv-LV" dirty="0" smtClean="0"/>
              <a:t>	</a:t>
            </a:r>
            <a:r>
              <a:rPr lang="lv-LV" altLang="lv-LV" b="1" dirty="0" smtClean="0"/>
              <a:t>T</a:t>
            </a:r>
            <a:r>
              <a:rPr lang="en-US" b="1" dirty="0" smtClean="0"/>
              <a:t>here are about </a:t>
            </a:r>
            <a:r>
              <a:rPr lang="en-US" b="1" dirty="0" smtClean="0">
                <a:solidFill>
                  <a:srgbClr val="C00000"/>
                </a:solidFill>
              </a:rPr>
              <a:t>6000</a:t>
            </a:r>
            <a:r>
              <a:rPr lang="en-US" b="1" dirty="0" smtClean="0"/>
              <a:t> active proceedings</a:t>
            </a:r>
            <a:endParaRPr lang="lv-LV" altLang="lv-LV" sz="1600" b="1" dirty="0" smtClean="0"/>
          </a:p>
          <a:p>
            <a:pPr>
              <a:buFont typeface="Wingdings" pitchFamily="2" charset="2"/>
              <a:buChar char="ü"/>
            </a:pPr>
            <a:r>
              <a:rPr lang="lv-LV" altLang="lv-LV" dirty="0" smtClean="0">
                <a:solidFill>
                  <a:srgbClr val="C00000"/>
                </a:solidFill>
              </a:rPr>
              <a:t> </a:t>
            </a:r>
            <a:r>
              <a:rPr lang="lv-LV" altLang="lv-LV" sz="2800" dirty="0" smtClean="0"/>
              <a:t>V</a:t>
            </a:r>
            <a:r>
              <a:rPr lang="en-US" sz="2800" dirty="0" err="1" smtClean="0"/>
              <a:t>iolations</a:t>
            </a:r>
            <a:r>
              <a:rPr lang="en-US" sz="2800" dirty="0" smtClean="0"/>
              <a:t> during the last two years: </a:t>
            </a:r>
            <a:r>
              <a:rPr lang="en-GB" sz="2800" dirty="0" smtClean="0"/>
              <a:t>4,46% of all administrators</a:t>
            </a:r>
            <a:r>
              <a:rPr lang="en-GB" altLang="lv-LV" sz="2800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GB" altLang="lv-LV" sz="2800" dirty="0" smtClean="0">
                <a:solidFill>
                  <a:srgbClr val="C00000"/>
                </a:solidFill>
              </a:rPr>
              <a:t> </a:t>
            </a:r>
            <a:r>
              <a:rPr lang="en-GB" sz="2800" dirty="0" smtClean="0"/>
              <a:t>administrators certified by  the Insolvency </a:t>
            </a:r>
            <a:r>
              <a:rPr lang="en-US" sz="2800" dirty="0" smtClean="0"/>
              <a:t>Administration: </a:t>
            </a:r>
            <a:r>
              <a:rPr lang="en-US" sz="2800" b="1" dirty="0" smtClean="0">
                <a:solidFill>
                  <a:srgbClr val="C00000"/>
                </a:solidFill>
              </a:rPr>
              <a:t>4%</a:t>
            </a:r>
            <a:endParaRPr lang="lv-LV" altLang="lv-LV" sz="2800" b="1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lv-LV" altLang="lv-LV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/>
              <a:t>administrators certified by  the AA: </a:t>
            </a:r>
            <a:r>
              <a:rPr lang="lv-LV" altLang="lv-LV" sz="2800" b="1" dirty="0" smtClean="0">
                <a:solidFill>
                  <a:srgbClr val="C00000"/>
                </a:solidFill>
              </a:rPr>
              <a:t>0,46%</a:t>
            </a:r>
          </a:p>
          <a:p>
            <a:pPr>
              <a:buFont typeface="Arial" charset="0"/>
              <a:buNone/>
            </a:pPr>
            <a:endParaRPr lang="lv-LV" altLang="lv-LV" sz="1200" dirty="0" smtClean="0">
              <a:solidFill>
                <a:srgbClr val="C00000"/>
              </a:solidFill>
            </a:endParaRPr>
          </a:p>
          <a:p>
            <a:pPr algn="ctr">
              <a:buFont typeface="Arial" charset="0"/>
              <a:buNone/>
            </a:pPr>
            <a:r>
              <a:rPr lang="en-GB" b="1" dirty="0" smtClean="0">
                <a:solidFill>
                  <a:srgbClr val="C00000"/>
                </a:solidFill>
              </a:rPr>
              <a:t>Conclusion:  a few numbers in the insolvency proceedings create the negative  impression about all of the administrators and proceedings.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5D5F7-5A61-485C-8986-119153904EB9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6089650"/>
            <a:ext cx="1079500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792162"/>
          </a:xfrm>
        </p:spPr>
        <p:txBody>
          <a:bodyPr/>
          <a:lstStyle/>
          <a:p>
            <a:r>
              <a:rPr lang="lv-LV" sz="4000" b="1" dirty="0" err="1" smtClean="0">
                <a:solidFill>
                  <a:srgbClr val="C00000"/>
                </a:solidFill>
              </a:rPr>
              <a:t>Suggestions</a:t>
            </a:r>
            <a:r>
              <a:rPr lang="lv-LV" sz="4000" b="1" dirty="0" smtClean="0">
                <a:solidFill>
                  <a:srgbClr val="C00000"/>
                </a:solidFill>
              </a:rPr>
              <a:t> </a:t>
            </a:r>
            <a:r>
              <a:rPr lang="en-US" sz="4000" b="1" dirty="0" smtClean="0">
                <a:solidFill>
                  <a:srgbClr val="C00000"/>
                </a:solidFill>
              </a:rPr>
              <a:t>of </a:t>
            </a:r>
            <a:r>
              <a:rPr lang="en-US" sz="4000" b="1" dirty="0" smtClean="0">
                <a:solidFill>
                  <a:srgbClr val="C00000"/>
                </a:solidFill>
              </a:rPr>
              <a:t>the </a:t>
            </a:r>
            <a:r>
              <a:rPr lang="lv-LV" sz="4000" b="1" dirty="0" smtClean="0">
                <a:solidFill>
                  <a:srgbClr val="C00000"/>
                </a:solidFill>
              </a:rPr>
              <a:t>A</a:t>
            </a:r>
            <a:r>
              <a:rPr lang="en-US" sz="4000" b="1" dirty="0" err="1" smtClean="0">
                <a:solidFill>
                  <a:srgbClr val="C00000"/>
                </a:solidFill>
              </a:rPr>
              <a:t>ssociation</a:t>
            </a:r>
            <a:r>
              <a:rPr lang="en-US" sz="4000" b="1" dirty="0" smtClean="0">
                <a:solidFill>
                  <a:srgbClr val="C00000"/>
                </a:solidFill>
              </a:rPr>
              <a:t>:</a:t>
            </a:r>
            <a:endParaRPr lang="lv-LV" sz="4000" b="1" dirty="0" smtClean="0">
              <a:solidFill>
                <a:srgbClr val="C00000"/>
              </a:solidFill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68313" y="908050"/>
            <a:ext cx="8461375" cy="52578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/>
              <a:t>to make systemic reforms in the regulation of insolvency proceedings and to solve the problems in a complex</a:t>
            </a:r>
            <a:r>
              <a:rPr lang="lv-LV" altLang="lv-LV" sz="2800" dirty="0" smtClean="0"/>
              <a:t>,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lv-LV" altLang="lv-LV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/>
              <a:t>to improve supervision of insolvency proceedings by improving the Insolvency Administrations’  supervisions’ quality and competence and by Insolvency Administrations’   closer cooperation with SR</a:t>
            </a:r>
            <a:r>
              <a:rPr lang="lv-LV" sz="2800" dirty="0" smtClean="0"/>
              <a:t>S</a:t>
            </a:r>
            <a:r>
              <a:rPr lang="lv-LV" altLang="lv-LV" sz="2800" dirty="0" smtClean="0"/>
              <a:t>,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lv-LV" altLang="lv-LV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/>
              <a:t>anticipate</a:t>
            </a:r>
            <a:r>
              <a:rPr lang="lv-LV" sz="2800" dirty="0" smtClean="0"/>
              <a:t> </a:t>
            </a:r>
            <a:r>
              <a:rPr lang="en-US" sz="2800" dirty="0" smtClean="0"/>
              <a:t>responsibility for violations of</a:t>
            </a:r>
            <a:r>
              <a:rPr lang="lv-LV" sz="2800" dirty="0" smtClean="0"/>
              <a:t> </a:t>
            </a:r>
            <a:r>
              <a:rPr lang="en-US" sz="2800" dirty="0" smtClean="0"/>
              <a:t>professional ethics</a:t>
            </a:r>
            <a:r>
              <a:rPr lang="lv-LV" sz="2800" dirty="0" smtClean="0"/>
              <a:t>,</a:t>
            </a:r>
            <a:endParaRPr lang="lv-LV" altLang="lv-LV" dirty="0" smtClean="0"/>
          </a:p>
          <a:p>
            <a:pPr eaLnBrk="1" hangingPunct="1">
              <a:buFont typeface="Wingdings" pitchFamily="2" charset="2"/>
              <a:buChar char="ü"/>
            </a:pPr>
            <a:r>
              <a:rPr lang="lv-LV" altLang="lv-LV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/>
              <a:t>extend the powers for AA to supervise </a:t>
            </a:r>
            <a:r>
              <a:rPr lang="en-US" sz="2800" dirty="0" smtClean="0"/>
              <a:t>administrators</a:t>
            </a:r>
            <a:r>
              <a:rPr lang="lv-LV" sz="2800" dirty="0" smtClean="0"/>
              <a:t>.</a:t>
            </a:r>
            <a:endParaRPr lang="lv-LV" sz="2800" dirty="0" smtClean="0"/>
          </a:p>
          <a:p>
            <a:pPr eaLnBrk="1" hangingPunct="1">
              <a:buFont typeface="Wingdings" pitchFamily="2" charset="2"/>
              <a:buChar char="ü"/>
            </a:pPr>
            <a:r>
              <a:rPr lang="lv-LV" altLang="lv-LV" dirty="0" smtClean="0"/>
              <a:t>.</a:t>
            </a:r>
            <a:endParaRPr lang="lv-LV" altLang="lv-LV" b="1" dirty="0" smtClean="0"/>
          </a:p>
          <a:p>
            <a:pPr eaLnBrk="1" hangingPunct="1">
              <a:buFont typeface="Arial" charset="0"/>
              <a:buNone/>
            </a:pPr>
            <a:endParaRPr lang="lv-LV" altLang="lv-LV" b="1" dirty="0" smtClean="0"/>
          </a:p>
        </p:txBody>
      </p:sp>
      <p:pic>
        <p:nvPicPr>
          <p:cNvPr id="1946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6089650"/>
            <a:ext cx="1079500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DA61EC-CDFD-4483-B619-F0520CB41DC5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68313" y="1700213"/>
            <a:ext cx="8229600" cy="2016125"/>
          </a:xfrm>
        </p:spPr>
        <p:txBody>
          <a:bodyPr/>
          <a:lstStyle/>
          <a:p>
            <a:pPr eaLnBrk="1" hangingPunct="1"/>
            <a:r>
              <a:rPr lang="en-US" altLang="lv-LV" b="1" smtClean="0">
                <a:solidFill>
                  <a:srgbClr val="C00000"/>
                </a:solidFill>
              </a:rPr>
              <a:t>Thank you for your attention</a:t>
            </a:r>
            <a:r>
              <a:rPr lang="lv-LV" altLang="lv-LV" b="1" smtClean="0">
                <a:solidFill>
                  <a:srgbClr val="C00000"/>
                </a:solidFill>
              </a:rPr>
              <a:t>!</a:t>
            </a:r>
            <a:endParaRPr lang="en-US" altLang="lv-LV" b="1" smtClean="0">
              <a:solidFill>
                <a:srgbClr val="C00000"/>
              </a:solidFill>
            </a:endParaRPr>
          </a:p>
        </p:txBody>
      </p:sp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6089650"/>
            <a:ext cx="1079500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440238" y="4652963"/>
            <a:ext cx="4229100" cy="1754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lv-LV" i="1" dirty="0">
                <a:latin typeface="+mn-lt"/>
              </a:rPr>
              <a:t>Latvijas Sertificēto maksātnespējas procesa</a:t>
            </a:r>
            <a:br>
              <a:rPr lang="lv-LV" i="1" dirty="0">
                <a:latin typeface="+mn-lt"/>
              </a:rPr>
            </a:br>
            <a:r>
              <a:rPr lang="lv-LV" i="1" dirty="0">
                <a:latin typeface="+mn-lt"/>
              </a:rPr>
              <a:t>administratoru asociācija</a:t>
            </a:r>
          </a:p>
          <a:p>
            <a:pPr algn="r">
              <a:defRPr/>
            </a:pPr>
            <a:r>
              <a:rPr lang="lv-LV" i="1" dirty="0">
                <a:latin typeface="+mn-lt"/>
              </a:rPr>
              <a:t/>
            </a:r>
            <a:br>
              <a:rPr lang="lv-LV" i="1" dirty="0">
                <a:latin typeface="+mn-lt"/>
              </a:rPr>
            </a:br>
            <a:r>
              <a:rPr lang="lv-LV" i="1" dirty="0">
                <a:latin typeface="+mn-lt"/>
              </a:rPr>
              <a:t>Strēlnieku iela 9-14, Rīga, LV-1010</a:t>
            </a:r>
            <a:br>
              <a:rPr lang="lv-LV" i="1" dirty="0">
                <a:latin typeface="+mn-lt"/>
              </a:rPr>
            </a:br>
            <a:r>
              <a:rPr lang="lv-LV" i="1" dirty="0">
                <a:latin typeface="+mn-lt"/>
              </a:rPr>
              <a:t>Tālrunis:  67814250 </a:t>
            </a:r>
            <a:br>
              <a:rPr lang="lv-LV" i="1" dirty="0">
                <a:latin typeface="+mn-lt"/>
              </a:rPr>
            </a:br>
            <a:r>
              <a:rPr lang="lv-LV" i="1" dirty="0" err="1">
                <a:latin typeface="+mn-lt"/>
              </a:rPr>
              <a:t>administratori@administratori.lv</a:t>
            </a:r>
            <a:r>
              <a:rPr lang="lv-LV" i="1" dirty="0">
                <a:latin typeface="+mn-lt"/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4C0897-5DDC-4DF0-A46F-510B3791812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57825"/>
          </a:xfrm>
        </p:spPr>
        <p:txBody>
          <a:bodyPr/>
          <a:lstStyle/>
          <a:p>
            <a:r>
              <a:rPr lang="en-US" altLang="lv-LV" b="1" dirty="0" smtClean="0">
                <a:solidFill>
                  <a:srgbClr val="C00000"/>
                </a:solidFill>
              </a:rPr>
              <a:t>Enforcement of insolvency regulation is directly connected to problems </a:t>
            </a:r>
            <a:r>
              <a:rPr lang="en-US" altLang="lv-LV" b="1" dirty="0" smtClean="0">
                <a:solidFill>
                  <a:srgbClr val="C00000"/>
                </a:solidFill>
              </a:rPr>
              <a:t>in </a:t>
            </a:r>
            <a:r>
              <a:rPr lang="en-US" altLang="lv-LV" b="1" dirty="0" smtClean="0">
                <a:solidFill>
                  <a:srgbClr val="C00000"/>
                </a:solidFill>
              </a:rPr>
              <a:t>the Insolvency Law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C39FC3-0829-4F28-8516-067BB97EE0F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6089650"/>
            <a:ext cx="1079500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1143000"/>
          </a:xfrm>
        </p:spPr>
        <p:txBody>
          <a:bodyPr/>
          <a:lstStyle/>
          <a:p>
            <a:pPr eaLnBrk="1" hangingPunct="1"/>
            <a:r>
              <a:rPr lang="lv-LV" altLang="lv-LV" sz="4000" b="1" smtClean="0">
                <a:solidFill>
                  <a:srgbClr val="C00000"/>
                </a:solidFill>
              </a:rPr>
              <a:t>Doing Business 2014</a:t>
            </a:r>
            <a:endParaRPr lang="en-US" altLang="lv-LV" sz="4000" b="1" smtClean="0">
              <a:solidFill>
                <a:srgbClr val="C00000"/>
              </a:solidFill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95288" y="1555750"/>
            <a:ext cx="8435975" cy="4176713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lv-LV" sz="2800" dirty="0" smtClean="0"/>
              <a:t>	</a:t>
            </a:r>
            <a:r>
              <a:rPr lang="en-US" sz="2800" dirty="0" smtClean="0"/>
              <a:t>Conclusions </a:t>
            </a:r>
            <a:r>
              <a:rPr lang="en-US" sz="2800" dirty="0"/>
              <a:t>drawn by the World Bank after evaluating the Insolvency Law</a:t>
            </a:r>
            <a:r>
              <a:rPr lang="en-US" sz="2800" dirty="0" smtClean="0"/>
              <a:t>:</a:t>
            </a:r>
            <a:endParaRPr lang="lv-LV" altLang="lv-LV" sz="2800" b="1" dirty="0" smtClean="0"/>
          </a:p>
          <a:p>
            <a:pPr>
              <a:buFont typeface="Arial" charset="0"/>
              <a:buNone/>
              <a:defRPr/>
            </a:pPr>
            <a:endParaRPr lang="lv-LV" altLang="lv-LV" sz="1100" b="1" dirty="0" smtClean="0"/>
          </a:p>
          <a:p>
            <a:pPr>
              <a:buFont typeface="Wingdings" pitchFamily="2" charset="2"/>
              <a:buChar char="ü"/>
              <a:defRPr/>
            </a:pPr>
            <a:r>
              <a:rPr lang="lv-LV" altLang="lv-LV" sz="2800" b="1" i="1" dirty="0" smtClean="0"/>
              <a:t> </a:t>
            </a:r>
            <a:r>
              <a:rPr lang="en-US" sz="2800" dirty="0"/>
              <a:t>A drop of </a:t>
            </a:r>
            <a:r>
              <a:rPr lang="en-GB" sz="2800" dirty="0" smtClean="0"/>
              <a:t>10 places in index for closing Business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lv-LV" altLang="lv-LV" sz="2800" dirty="0" smtClean="0"/>
              <a:t> </a:t>
            </a:r>
            <a:r>
              <a:rPr lang="en-US" sz="2800" dirty="0"/>
              <a:t>decrease of recovery  Rate by 20% </a:t>
            </a:r>
            <a:endParaRPr lang="lv-LV" sz="2800" dirty="0"/>
          </a:p>
          <a:p>
            <a:pPr marL="0" indent="0">
              <a:buFont typeface="Arial" charset="0"/>
              <a:buNone/>
              <a:defRPr/>
            </a:pPr>
            <a:endParaRPr lang="lv-LV" altLang="lv-LV" sz="2800" dirty="0" smtClean="0"/>
          </a:p>
          <a:p>
            <a:pPr marL="0" indent="0" algn="ctr">
              <a:buFont typeface="Arial" charset="0"/>
              <a:buNone/>
              <a:defRPr/>
            </a:pPr>
            <a:r>
              <a:rPr lang="en-US" b="1" dirty="0">
                <a:solidFill>
                  <a:srgbClr val="C00000"/>
                </a:solidFill>
              </a:rPr>
              <a:t>Creditors cannot be satisfied with </a:t>
            </a:r>
            <a:r>
              <a:rPr lang="en-US" b="1" dirty="0" smtClean="0">
                <a:solidFill>
                  <a:srgbClr val="C00000"/>
                </a:solidFill>
              </a:rPr>
              <a:t>these </a:t>
            </a:r>
            <a:r>
              <a:rPr lang="en-US" b="1" dirty="0">
                <a:solidFill>
                  <a:srgbClr val="C00000"/>
                </a:solidFill>
              </a:rPr>
              <a:t>figures</a:t>
            </a:r>
            <a:endParaRPr lang="lv-LV" b="1" dirty="0">
              <a:solidFill>
                <a:srgbClr val="C00000"/>
              </a:solidFill>
            </a:endParaRPr>
          </a:p>
          <a:p>
            <a:pPr>
              <a:buFont typeface="Arial" charset="0"/>
              <a:buNone/>
              <a:defRPr/>
            </a:pPr>
            <a:endParaRPr lang="lv-LV" altLang="lv-LV" sz="2800" dirty="0" smtClean="0"/>
          </a:p>
          <a:p>
            <a:pPr eaLnBrk="1" hangingPunct="1">
              <a:buFont typeface="Arial" charset="0"/>
              <a:buNone/>
              <a:defRPr/>
            </a:pPr>
            <a:endParaRPr lang="lv-LV" altLang="lv-LV" dirty="0" smtClean="0">
              <a:solidFill>
                <a:srgbClr val="C00000"/>
              </a:solidFill>
            </a:endParaRPr>
          </a:p>
          <a:p>
            <a:pPr eaLnBrk="1" hangingPunct="1">
              <a:buFont typeface="Arial" charset="0"/>
              <a:buNone/>
              <a:defRPr/>
            </a:pPr>
            <a:endParaRPr lang="lv-LV" altLang="lv-LV" dirty="0" smtClean="0">
              <a:solidFill>
                <a:srgbClr val="C00000"/>
              </a:solidFill>
            </a:endParaRPr>
          </a:p>
        </p:txBody>
      </p:sp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6089650"/>
            <a:ext cx="1079500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lv-LV" dirty="0" smtClean="0"/>
              <a:t>2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53975"/>
            <a:ext cx="8229600" cy="1143000"/>
          </a:xfrm>
        </p:spPr>
        <p:txBody>
          <a:bodyPr/>
          <a:lstStyle/>
          <a:p>
            <a:r>
              <a:rPr lang="lv-LV" sz="4000" b="1" dirty="0" err="1" smtClean="0">
                <a:solidFill>
                  <a:srgbClr val="C00000"/>
                </a:solidFill>
              </a:rPr>
              <a:t>The</a:t>
            </a:r>
            <a:r>
              <a:rPr lang="lv-LV" sz="4000" b="1" dirty="0" smtClean="0">
                <a:solidFill>
                  <a:srgbClr val="C00000"/>
                </a:solidFill>
              </a:rPr>
              <a:t> </a:t>
            </a:r>
            <a:r>
              <a:rPr lang="lv-LV" sz="4000" b="1" dirty="0" err="1" smtClean="0">
                <a:solidFill>
                  <a:srgbClr val="C00000"/>
                </a:solidFill>
              </a:rPr>
              <a:t>purpose</a:t>
            </a:r>
            <a:r>
              <a:rPr lang="lv-LV" sz="4000" b="1" dirty="0" smtClean="0">
                <a:solidFill>
                  <a:srgbClr val="C00000"/>
                </a:solidFill>
              </a:rPr>
              <a:t> </a:t>
            </a:r>
            <a:r>
              <a:rPr lang="lv-LV" sz="4000" b="1" dirty="0" err="1" smtClean="0">
                <a:solidFill>
                  <a:srgbClr val="C00000"/>
                </a:solidFill>
              </a:rPr>
              <a:t>of</a:t>
            </a:r>
            <a:r>
              <a:rPr lang="lv-LV" sz="4000" b="1" dirty="0" smtClean="0">
                <a:solidFill>
                  <a:srgbClr val="C00000"/>
                </a:solidFill>
              </a:rPr>
              <a:t> </a:t>
            </a:r>
            <a:r>
              <a:rPr lang="lv-LV" sz="4000" b="1" dirty="0" err="1" smtClean="0">
                <a:solidFill>
                  <a:srgbClr val="C00000"/>
                </a:solidFill>
              </a:rPr>
              <a:t>Insolvency</a:t>
            </a:r>
            <a:r>
              <a:rPr lang="lv-LV" sz="4000" b="1" dirty="0" smtClean="0">
                <a:solidFill>
                  <a:srgbClr val="C00000"/>
                </a:solidFill>
              </a:rPr>
              <a:t> </a:t>
            </a:r>
            <a:r>
              <a:rPr lang="lv-LV" sz="4000" b="1" dirty="0" err="1" smtClean="0">
                <a:solidFill>
                  <a:srgbClr val="C00000"/>
                </a:solidFill>
              </a:rPr>
              <a:t>Proceedings</a:t>
            </a:r>
            <a:r>
              <a:rPr lang="lv-LV" sz="4000" b="1" dirty="0" smtClean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23850" y="2997795"/>
            <a:ext cx="8569325" cy="331152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lv-LV" sz="2800" b="1" dirty="0" smtClean="0"/>
              <a:t>	T</a:t>
            </a:r>
            <a:r>
              <a:rPr lang="en-GB" sz="2800" b="1" dirty="0" smtClean="0"/>
              <a:t>he </a:t>
            </a:r>
            <a:r>
              <a:rPr lang="en-GB" sz="2800" b="1" dirty="0" smtClean="0"/>
              <a:t>honouring of the obligations is possible to achieve by</a:t>
            </a:r>
            <a:r>
              <a:rPr lang="en-GB" altLang="lv-LV" sz="2800" b="1" dirty="0" smtClean="0"/>
              <a:t>:</a:t>
            </a:r>
          </a:p>
          <a:p>
            <a:pPr>
              <a:buFont typeface="Wingdings" pitchFamily="2" charset="2"/>
              <a:buChar char="ü"/>
            </a:pPr>
            <a:r>
              <a:rPr lang="en-GB" altLang="lv-LV" sz="2800" dirty="0" smtClean="0">
                <a:solidFill>
                  <a:srgbClr val="FF0000"/>
                </a:solidFill>
              </a:rPr>
              <a:t> </a:t>
            </a:r>
            <a:r>
              <a:rPr lang="en-GB" sz="2800" dirty="0" smtClean="0"/>
              <a:t>recovering hidden  assets,</a:t>
            </a:r>
          </a:p>
          <a:p>
            <a:pPr>
              <a:buFont typeface="Wingdings" pitchFamily="2" charset="2"/>
              <a:buChar char="ü"/>
            </a:pPr>
            <a:r>
              <a:rPr lang="en-GB" altLang="lv-LV" sz="2800" dirty="0" smtClean="0">
                <a:solidFill>
                  <a:srgbClr val="FF0000"/>
                </a:solidFill>
              </a:rPr>
              <a:t> </a:t>
            </a:r>
            <a:r>
              <a:rPr lang="en-GB" sz="2800" dirty="0" smtClean="0"/>
              <a:t>contesting transactions that have resulted in a loss,</a:t>
            </a:r>
          </a:p>
          <a:p>
            <a:pPr>
              <a:buFont typeface="Wingdings" pitchFamily="2" charset="2"/>
              <a:buChar char="ü"/>
            </a:pPr>
            <a:r>
              <a:rPr lang="en-GB" altLang="lv-LV" sz="2800" dirty="0" smtClean="0">
                <a:solidFill>
                  <a:srgbClr val="FF0000"/>
                </a:solidFill>
              </a:rPr>
              <a:t> </a:t>
            </a:r>
            <a:r>
              <a:rPr lang="en-GB" sz="2800" dirty="0" smtClean="0"/>
              <a:t>effectively selling the property (auction)</a:t>
            </a:r>
          </a:p>
          <a:p>
            <a:pPr algn="ctr">
              <a:buFont typeface="Arial" charset="0"/>
              <a:buNone/>
            </a:pPr>
            <a:r>
              <a:rPr lang="en-GB" altLang="lv-LV" b="1" dirty="0" smtClean="0"/>
              <a:t>	</a:t>
            </a:r>
            <a:r>
              <a:rPr lang="en-GB" b="1" dirty="0" smtClean="0">
                <a:solidFill>
                  <a:srgbClr val="C00000"/>
                </a:solidFill>
              </a:rPr>
              <a:t>But </a:t>
            </a:r>
            <a:r>
              <a:rPr lang="en-GB" b="1" dirty="0" smtClean="0">
                <a:solidFill>
                  <a:srgbClr val="C00000"/>
                </a:solidFill>
              </a:rPr>
              <a:t>these actions are restricted </a:t>
            </a:r>
            <a:r>
              <a:rPr lang="en-US" b="1" dirty="0" smtClean="0">
                <a:solidFill>
                  <a:srgbClr val="C00000"/>
                </a:solidFill>
              </a:rPr>
              <a:t>by the current Law</a:t>
            </a:r>
            <a:r>
              <a:rPr lang="lv-LV" b="1" dirty="0" smtClean="0">
                <a:solidFill>
                  <a:srgbClr val="C00000"/>
                </a:solidFill>
              </a:rPr>
              <a:t>.</a:t>
            </a:r>
          </a:p>
          <a:p>
            <a:pPr algn="ctr">
              <a:buFont typeface="Arial" charset="0"/>
              <a:buNone/>
            </a:pPr>
            <a:endParaRPr lang="lv-LV" altLang="lv-LV" b="1" dirty="0" smtClean="0">
              <a:solidFill>
                <a:srgbClr val="C00000"/>
              </a:solidFill>
            </a:endParaRPr>
          </a:p>
        </p:txBody>
      </p:sp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6089650"/>
            <a:ext cx="1079500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539750" y="1268413"/>
            <a:ext cx="7848600" cy="1512887"/>
          </a:xfrm>
          <a:prstGeom prst="rect">
            <a:avLst/>
          </a:prstGeom>
          <a:solidFill>
            <a:schemeClr val="accent6">
              <a:lumMod val="75000"/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GB" sz="2800" b="1" dirty="0" smtClean="0">
                <a:solidFill>
                  <a:schemeClr val="tx1"/>
                </a:solidFill>
              </a:rPr>
              <a:t>Now: to promote the honouring of the debtor’s obligations = to recover creditors funds in a greater amount possible</a:t>
            </a:r>
            <a:endParaRPr lang="en-GB" sz="2800" b="1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7138CD-4CEB-4BB3-9A17-351610C2BDD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The tendency of the amount of recovered assets</a:t>
            </a:r>
            <a:endParaRPr lang="lv-LV" sz="4000" b="1" dirty="0" smtClean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6E1ADB-F7F9-4A88-A85F-52C1F78B37B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xmlns="" val="1261883622"/>
              </p:ext>
            </p:extLst>
          </p:nvPr>
        </p:nvGraphicFramePr>
        <p:xfrm>
          <a:off x="730970" y="1628800"/>
          <a:ext cx="4608512" cy="4715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14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6089650"/>
            <a:ext cx="1079500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724128" y="1628800"/>
            <a:ext cx="2952328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lv-LV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lv-LV" sz="1600" dirty="0" smtClean="0">
                <a:solidFill>
                  <a:schemeClr val="accent2">
                    <a:lumMod val="75000"/>
                  </a:schemeClr>
                </a:solidFill>
              </a:rPr>
              <a:t>A</a:t>
            </a: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</a:rPr>
              <a:t>mount </a:t>
            </a: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</a:rPr>
              <a:t>of the obligations (LVL) at the day when the insolvency is proclaimed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Amount of assets (LVL) at the day when the insolvency is proclaimed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6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chemeClr val="accent3">
                    <a:lumMod val="75000"/>
                  </a:schemeClr>
                </a:solidFill>
              </a:rPr>
              <a:t>Amount of Recovered Property during the insolvency proceedings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6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Amount of assets recovered by selling the debtors property </a:t>
            </a:r>
            <a:endParaRPr lang="lv-LV" sz="1600" dirty="0">
              <a:solidFill>
                <a:schemeClr val="accent4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6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91680" y="6261992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dirty="0" err="1" smtClean="0"/>
              <a:t>Since</a:t>
            </a:r>
            <a:r>
              <a:rPr lang="lv-LV" sz="1400" dirty="0" smtClean="0"/>
              <a:t> </a:t>
            </a:r>
            <a:r>
              <a:rPr lang="lv-LV" sz="1400" dirty="0" err="1" smtClean="0"/>
              <a:t>November</a:t>
            </a:r>
            <a:r>
              <a:rPr lang="lv-LV" sz="1400" dirty="0" smtClean="0"/>
              <a:t> 1, 2010</a:t>
            </a:r>
            <a:endParaRPr lang="lv-LV" sz="1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F4734B-2E60-4C05-AD85-01D3A34F720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171" name="Title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r>
              <a:rPr lang="en-US" sz="4000" b="1" smtClean="0">
                <a:solidFill>
                  <a:srgbClr val="C00000"/>
                </a:solidFill>
              </a:rPr>
              <a:t>Issues in </a:t>
            </a:r>
            <a:r>
              <a:rPr lang="lv-LV" sz="4000" b="1" smtClean="0">
                <a:solidFill>
                  <a:srgbClr val="C00000"/>
                </a:solidFill>
              </a:rPr>
              <a:t>insolvency proceedings</a:t>
            </a:r>
          </a:p>
        </p:txBody>
      </p:sp>
      <p:sp>
        <p:nvSpPr>
          <p:cNvPr id="7172" name="Content Placeholder 2"/>
          <p:cNvSpPr>
            <a:spLocks noGrp="1"/>
          </p:cNvSpPr>
          <p:nvPr>
            <p:ph idx="1"/>
          </p:nvPr>
        </p:nvSpPr>
        <p:spPr>
          <a:xfrm>
            <a:off x="500063" y="1071563"/>
            <a:ext cx="8229600" cy="5500687"/>
          </a:xfrm>
        </p:spPr>
        <p:txBody>
          <a:bodyPr/>
          <a:lstStyle/>
          <a:p>
            <a:pPr lvl="1" eaLnBrk="1" hangingPunct="1">
              <a:buFont typeface="Wingdings" pitchFamily="2" charset="2"/>
              <a:buChar char="ü"/>
            </a:pPr>
            <a:r>
              <a:rPr lang="lv-LV" altLang="lv-LV" dirty="0" smtClean="0">
                <a:solidFill>
                  <a:srgbClr val="FF0000"/>
                </a:solidFill>
              </a:rPr>
              <a:t> </a:t>
            </a:r>
            <a:r>
              <a:rPr lang="lv-LV" altLang="lv-LV" dirty="0" err="1"/>
              <a:t>a</a:t>
            </a:r>
            <a:r>
              <a:rPr lang="lv-LV" dirty="0" err="1" smtClean="0"/>
              <a:t>pplications</a:t>
            </a:r>
            <a:r>
              <a:rPr lang="lv-LV" dirty="0" smtClean="0"/>
              <a:t> </a:t>
            </a:r>
            <a:r>
              <a:rPr lang="lv-LV" dirty="0" err="1" smtClean="0"/>
              <a:t>for</a:t>
            </a:r>
            <a:r>
              <a:rPr lang="lv-LV" dirty="0" smtClean="0"/>
              <a:t> </a:t>
            </a:r>
            <a:r>
              <a:rPr lang="lv-LV" dirty="0" err="1"/>
              <a:t>i</a:t>
            </a:r>
            <a:r>
              <a:rPr lang="lv-LV" dirty="0" err="1" smtClean="0"/>
              <a:t>nsolvency</a:t>
            </a:r>
            <a:r>
              <a:rPr lang="lv-LV" dirty="0" smtClean="0"/>
              <a:t> </a:t>
            </a:r>
            <a:r>
              <a:rPr lang="lv-LV" dirty="0" err="1"/>
              <a:t>p</a:t>
            </a:r>
            <a:r>
              <a:rPr lang="lv-LV" dirty="0" err="1" smtClean="0"/>
              <a:t>roceedings</a:t>
            </a:r>
            <a:r>
              <a:rPr lang="lv-LV" dirty="0" smtClean="0"/>
              <a:t> </a:t>
            </a:r>
            <a:r>
              <a:rPr lang="lv-LV" dirty="0" err="1" smtClean="0"/>
              <a:t>are</a:t>
            </a:r>
            <a:r>
              <a:rPr lang="lv-LV" dirty="0" smtClean="0"/>
              <a:t> </a:t>
            </a:r>
            <a:r>
              <a:rPr lang="lv-LV" dirty="0" err="1" smtClean="0"/>
              <a:t>submitted</a:t>
            </a:r>
            <a:r>
              <a:rPr lang="lv-LV" dirty="0" smtClean="0"/>
              <a:t> </a:t>
            </a:r>
            <a:r>
              <a:rPr lang="lv-LV" dirty="0" err="1" smtClean="0"/>
              <a:t>too</a:t>
            </a:r>
            <a:r>
              <a:rPr lang="lv-LV" dirty="0" smtClean="0"/>
              <a:t> </a:t>
            </a:r>
            <a:r>
              <a:rPr lang="lv-LV" dirty="0" err="1" smtClean="0"/>
              <a:t>late</a:t>
            </a:r>
            <a:r>
              <a:rPr lang="lv-LV" dirty="0" smtClean="0"/>
              <a:t>,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lv-LV" altLang="lv-LV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false creditors</a:t>
            </a:r>
            <a:r>
              <a:rPr lang="lv-LV" dirty="0" smtClean="0"/>
              <a:t>,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lv-LV" altLang="lv-LV" dirty="0" smtClean="0">
                <a:solidFill>
                  <a:srgbClr val="FF0000"/>
                </a:solidFill>
              </a:rPr>
              <a:t> </a:t>
            </a:r>
            <a:r>
              <a:rPr lang="lv-LV" altLang="lv-LV" dirty="0"/>
              <a:t>h</a:t>
            </a:r>
            <a:r>
              <a:rPr lang="en-US" dirty="0" err="1" smtClean="0"/>
              <a:t>idden</a:t>
            </a:r>
            <a:r>
              <a:rPr lang="en-US" dirty="0" smtClean="0"/>
              <a:t> assets</a:t>
            </a:r>
            <a:r>
              <a:rPr lang="lv-LV" altLang="lv-LV" dirty="0" smtClean="0"/>
              <a:t>,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lv-LV" altLang="lv-LV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not transferring debtors documents and property to the administrator</a:t>
            </a:r>
            <a:r>
              <a:rPr lang="lv-LV" altLang="lv-LV" dirty="0" smtClean="0"/>
              <a:t>,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lv-LV" altLang="lv-LV" dirty="0" smtClean="0">
                <a:solidFill>
                  <a:srgbClr val="FF0000"/>
                </a:solidFill>
              </a:rPr>
              <a:t> </a:t>
            </a:r>
            <a:r>
              <a:rPr lang="lv-LV" dirty="0" err="1" smtClean="0"/>
              <a:t>being</a:t>
            </a:r>
            <a:r>
              <a:rPr lang="lv-LV" dirty="0" smtClean="0"/>
              <a:t> </a:t>
            </a:r>
            <a:r>
              <a:rPr lang="lv-LV" dirty="0" err="1" smtClean="0"/>
              <a:t>unable</a:t>
            </a:r>
            <a:r>
              <a:rPr lang="lv-LV" dirty="0" smtClean="0"/>
              <a:t> to </a:t>
            </a:r>
            <a:r>
              <a:rPr lang="lv-LV" dirty="0" err="1" smtClean="0"/>
              <a:t>punish</a:t>
            </a:r>
            <a:r>
              <a:rPr lang="lv-LV" dirty="0" smtClean="0"/>
              <a:t> </a:t>
            </a:r>
            <a:r>
              <a:rPr lang="lv-LV" dirty="0" err="1" smtClean="0"/>
              <a:t>the</a:t>
            </a:r>
            <a:r>
              <a:rPr lang="lv-LV" dirty="0" smtClean="0"/>
              <a:t> </a:t>
            </a:r>
            <a:r>
              <a:rPr lang="lv-LV" dirty="0" err="1" smtClean="0"/>
              <a:t>responsible</a:t>
            </a:r>
            <a:r>
              <a:rPr lang="lv-LV" dirty="0" smtClean="0"/>
              <a:t> </a:t>
            </a:r>
            <a:r>
              <a:rPr lang="lv-LV" dirty="0" err="1" smtClean="0"/>
              <a:t>member</a:t>
            </a:r>
            <a:r>
              <a:rPr lang="lv-LV" dirty="0" smtClean="0"/>
              <a:t> </a:t>
            </a:r>
            <a:r>
              <a:rPr lang="lv-LV" dirty="0" err="1" smtClean="0"/>
              <a:t>of</a:t>
            </a:r>
            <a:r>
              <a:rPr lang="lv-LV" dirty="0" smtClean="0"/>
              <a:t> </a:t>
            </a:r>
            <a:r>
              <a:rPr lang="lv-LV" dirty="0" err="1" smtClean="0"/>
              <a:t>the</a:t>
            </a:r>
            <a:r>
              <a:rPr lang="lv-LV" dirty="0" smtClean="0"/>
              <a:t> </a:t>
            </a:r>
            <a:r>
              <a:rPr lang="lv-LV" dirty="0" err="1" smtClean="0"/>
              <a:t>administrative</a:t>
            </a:r>
            <a:r>
              <a:rPr lang="lv-LV" dirty="0" smtClean="0"/>
              <a:t> </a:t>
            </a:r>
            <a:r>
              <a:rPr lang="lv-LV" dirty="0" err="1" smtClean="0"/>
              <a:t>body</a:t>
            </a:r>
            <a:r>
              <a:rPr lang="lv-LV" altLang="lv-LV" dirty="0" smtClean="0"/>
              <a:t>,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lv-LV" b="1" dirty="0" smtClean="0">
                <a:solidFill>
                  <a:srgbClr val="FF0000"/>
                </a:solidFill>
              </a:rPr>
              <a:t> </a:t>
            </a:r>
            <a:r>
              <a:rPr lang="lv-LV" dirty="0" err="1" smtClean="0"/>
              <a:t>not</a:t>
            </a:r>
            <a:r>
              <a:rPr lang="lv-LV" dirty="0" smtClean="0"/>
              <a:t> </a:t>
            </a:r>
            <a:r>
              <a:rPr lang="lv-LV" dirty="0" err="1" smtClean="0"/>
              <a:t>enought</a:t>
            </a:r>
            <a:r>
              <a:rPr lang="lv-LV" dirty="0" smtClean="0"/>
              <a:t> </a:t>
            </a:r>
            <a:r>
              <a:rPr lang="lv-LV" dirty="0" err="1" smtClean="0"/>
              <a:t>supervision</a:t>
            </a:r>
            <a:r>
              <a:rPr lang="lv-LV" altLang="lv-LV" dirty="0" smtClean="0"/>
              <a:t>,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lv-LV" altLang="lv-LV" dirty="0" smtClean="0">
                <a:solidFill>
                  <a:srgbClr val="FF0000"/>
                </a:solidFill>
              </a:rPr>
              <a:t> </a:t>
            </a:r>
            <a:r>
              <a:rPr lang="lv-LV" altLang="lv-LV" dirty="0" smtClean="0"/>
              <a:t>“</a:t>
            </a:r>
            <a:r>
              <a:rPr lang="lv-LV" dirty="0" err="1" smtClean="0"/>
              <a:t>raiderism</a:t>
            </a:r>
            <a:r>
              <a:rPr lang="lv-LV" dirty="0" smtClean="0"/>
              <a:t>” </a:t>
            </a:r>
            <a:r>
              <a:rPr lang="lv-LV" dirty="0" err="1" smtClean="0"/>
              <a:t>of</a:t>
            </a:r>
            <a:r>
              <a:rPr lang="lv-LV" dirty="0" smtClean="0"/>
              <a:t> </a:t>
            </a:r>
            <a:r>
              <a:rPr lang="lv-LV" dirty="0" err="1"/>
              <a:t>a</a:t>
            </a:r>
            <a:r>
              <a:rPr lang="lv-LV" smtClean="0"/>
              <a:t>uctions</a:t>
            </a:r>
            <a:endParaRPr lang="lv-LV" altLang="lv-LV" dirty="0" smtClean="0"/>
          </a:p>
          <a:p>
            <a:pPr lvl="1" eaLnBrk="1" hangingPunct="1">
              <a:buFont typeface="Wingdings" pitchFamily="2" charset="2"/>
              <a:buChar char="ü"/>
            </a:pPr>
            <a:r>
              <a:rPr lang="lv-LV" altLang="lv-LV" dirty="0" smtClean="0">
                <a:solidFill>
                  <a:srgbClr val="FF0000"/>
                </a:solidFill>
              </a:rPr>
              <a:t> </a:t>
            </a:r>
            <a:r>
              <a:rPr lang="lv-LV" b="1" dirty="0" err="1" smtClean="0"/>
              <a:t>not</a:t>
            </a:r>
            <a:r>
              <a:rPr lang="lv-LV" b="1" dirty="0" smtClean="0"/>
              <a:t> </a:t>
            </a:r>
            <a:r>
              <a:rPr lang="lv-LV" b="1" dirty="0" err="1" smtClean="0"/>
              <a:t>certain</a:t>
            </a:r>
            <a:r>
              <a:rPr lang="lv-LV" b="1" dirty="0" smtClean="0"/>
              <a:t> </a:t>
            </a:r>
            <a:r>
              <a:rPr lang="lv-LV" b="1" dirty="0" err="1" smtClean="0"/>
              <a:t>legal</a:t>
            </a:r>
            <a:r>
              <a:rPr lang="lv-LV" b="1" dirty="0" smtClean="0"/>
              <a:t> </a:t>
            </a:r>
            <a:r>
              <a:rPr lang="lv-LV" b="1" dirty="0" err="1" smtClean="0"/>
              <a:t>regulations</a:t>
            </a:r>
            <a:r>
              <a:rPr lang="lv-LV" b="1" dirty="0" smtClean="0"/>
              <a:t> </a:t>
            </a:r>
            <a:r>
              <a:rPr lang="lv-LV" b="1" dirty="0" err="1" smtClean="0"/>
              <a:t>and</a:t>
            </a:r>
            <a:r>
              <a:rPr lang="lv-LV" b="1" dirty="0" smtClean="0"/>
              <a:t> </a:t>
            </a:r>
            <a:r>
              <a:rPr lang="lv-LV" b="1" dirty="0" err="1" smtClean="0"/>
              <a:t>court</a:t>
            </a:r>
            <a:r>
              <a:rPr lang="lv-LV" b="1" dirty="0" smtClean="0"/>
              <a:t> </a:t>
            </a:r>
            <a:r>
              <a:rPr lang="lv-LV" b="1" dirty="0" err="1" smtClean="0"/>
              <a:t>decisions</a:t>
            </a:r>
            <a:r>
              <a:rPr lang="lv-LV" altLang="lv-LV" dirty="0" smtClean="0"/>
              <a:t>.</a:t>
            </a:r>
          </a:p>
          <a:p>
            <a:pPr eaLnBrk="1" hangingPunct="1">
              <a:buFont typeface="Arial" charset="0"/>
              <a:buNone/>
            </a:pPr>
            <a:endParaRPr lang="lv-LV" altLang="lv-LV" dirty="0" smtClean="0">
              <a:solidFill>
                <a:srgbClr val="C00000"/>
              </a:solidFill>
            </a:endParaRPr>
          </a:p>
          <a:p>
            <a:pPr eaLnBrk="1" hangingPunct="1">
              <a:buFont typeface="Arial" charset="0"/>
              <a:buNone/>
            </a:pPr>
            <a:endParaRPr lang="lv-LV" altLang="lv-LV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US" sz="4000" b="1" dirty="0" smtClean="0">
                <a:solidFill>
                  <a:srgbClr val="C00000"/>
                </a:solidFill>
              </a:rPr>
              <a:t>Need to work out the </a:t>
            </a:r>
            <a:r>
              <a:rPr lang="lv-LV" sz="4000" b="1" dirty="0" err="1" smtClean="0">
                <a:solidFill>
                  <a:srgbClr val="C00000"/>
                </a:solidFill>
              </a:rPr>
              <a:t>Purpose</a:t>
            </a:r>
            <a:r>
              <a:rPr lang="lv-LV" sz="4000" b="1" dirty="0" smtClean="0">
                <a:solidFill>
                  <a:srgbClr val="C00000"/>
                </a:solidFill>
              </a:rPr>
              <a:t> </a:t>
            </a:r>
            <a:r>
              <a:rPr lang="lv-LV" sz="4000" b="1" dirty="0" err="1" smtClean="0">
                <a:solidFill>
                  <a:srgbClr val="C00000"/>
                </a:solidFill>
              </a:rPr>
              <a:t>of</a:t>
            </a:r>
            <a:r>
              <a:rPr lang="lv-LV" sz="4000" b="1" dirty="0" smtClean="0">
                <a:solidFill>
                  <a:srgbClr val="C00000"/>
                </a:solidFill>
              </a:rPr>
              <a:t> </a:t>
            </a:r>
            <a:r>
              <a:rPr lang="lv-LV" sz="4000" b="1" dirty="0" err="1" smtClean="0">
                <a:solidFill>
                  <a:srgbClr val="C00000"/>
                </a:solidFill>
              </a:rPr>
              <a:t>insolvency</a:t>
            </a:r>
            <a:r>
              <a:rPr lang="lv-LV" sz="4000" b="1" dirty="0" smtClean="0">
                <a:solidFill>
                  <a:srgbClr val="C00000"/>
                </a:solidFill>
              </a:rPr>
              <a:t> </a:t>
            </a:r>
            <a:r>
              <a:rPr lang="lv-LV" sz="4000" b="1" dirty="0" err="1" smtClean="0">
                <a:solidFill>
                  <a:srgbClr val="C00000"/>
                </a:solidFill>
              </a:rPr>
              <a:t>proceedings</a:t>
            </a:r>
            <a:r>
              <a:rPr lang="lv-LV" sz="4000" dirty="0" smtClean="0">
                <a:solidFill>
                  <a:srgbClr val="C00000"/>
                </a:solidFill>
              </a:rPr>
              <a:t>:</a:t>
            </a:r>
            <a:r>
              <a:rPr lang="lv-LV" altLang="lv-LV" sz="4000" b="1" dirty="0" smtClean="0">
                <a:solidFill>
                  <a:srgbClr val="C00000"/>
                </a:solidFill>
              </a:rPr>
              <a:t> </a:t>
            </a:r>
          </a:p>
          <a:p>
            <a:pPr algn="ctr">
              <a:buFont typeface="Arial" charset="0"/>
              <a:buNone/>
            </a:pPr>
            <a:endParaRPr lang="lv-LV" altLang="lv-LV" dirty="0" smtClean="0"/>
          </a:p>
          <a:p>
            <a:pPr algn="ctr">
              <a:buFont typeface="Arial" charset="0"/>
              <a:buNone/>
            </a:pPr>
            <a:r>
              <a:rPr lang="lv-LV" b="1" dirty="0" err="1" smtClean="0"/>
              <a:t>speed</a:t>
            </a:r>
            <a:r>
              <a:rPr lang="lv-LV" b="1" dirty="0" smtClean="0"/>
              <a:t> </a:t>
            </a:r>
          </a:p>
          <a:p>
            <a:pPr algn="ctr">
              <a:buFont typeface="Arial" charset="0"/>
              <a:buNone/>
            </a:pPr>
            <a:r>
              <a:rPr lang="lv-LV" b="1" dirty="0" err="1" smtClean="0"/>
              <a:t>or</a:t>
            </a:r>
            <a:endParaRPr lang="lv-LV" b="1" dirty="0" smtClean="0"/>
          </a:p>
          <a:p>
            <a:pPr algn="ctr">
              <a:buFont typeface="Arial" charset="0"/>
              <a:buNone/>
            </a:pPr>
            <a:r>
              <a:rPr lang="lv-LV" b="1" dirty="0" smtClean="0"/>
              <a:t> </a:t>
            </a:r>
            <a:r>
              <a:rPr lang="lv-LV" b="1" dirty="0" err="1" smtClean="0"/>
              <a:t>satisfaction</a:t>
            </a:r>
            <a:r>
              <a:rPr lang="lv-LV" b="1" dirty="0" smtClean="0"/>
              <a:t> </a:t>
            </a:r>
            <a:r>
              <a:rPr lang="lv-LV" b="1" dirty="0" err="1" smtClean="0"/>
              <a:t>of</a:t>
            </a:r>
            <a:r>
              <a:rPr lang="lv-LV" b="1" dirty="0" smtClean="0"/>
              <a:t> </a:t>
            </a:r>
            <a:r>
              <a:rPr lang="lv-LV" b="1" dirty="0" err="1" smtClean="0"/>
              <a:t>the</a:t>
            </a:r>
            <a:r>
              <a:rPr lang="lv-LV" b="1" dirty="0" smtClean="0"/>
              <a:t> </a:t>
            </a:r>
            <a:r>
              <a:rPr lang="lv-LV" b="1" dirty="0" err="1" smtClean="0"/>
              <a:t>creditors</a:t>
            </a:r>
            <a:r>
              <a:rPr lang="lv-LV" b="1" dirty="0" smtClean="0"/>
              <a:t>’ </a:t>
            </a:r>
            <a:r>
              <a:rPr lang="lv-LV" b="1" dirty="0" err="1" smtClean="0"/>
              <a:t>claims</a:t>
            </a:r>
            <a:endParaRPr lang="lv-LV" b="1" dirty="0" smtClean="0"/>
          </a:p>
          <a:p>
            <a:pPr algn="ctr">
              <a:buFont typeface="Arial" charset="0"/>
              <a:buNone/>
            </a:pPr>
            <a:endParaRPr lang="lv-LV" altLang="lv-LV" dirty="0" smtClean="0"/>
          </a:p>
          <a:p>
            <a:pPr>
              <a:buFont typeface="Arial" charset="0"/>
              <a:buNone/>
            </a:pPr>
            <a:endParaRPr lang="lv-LV" altLang="lv-LV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54B95B-384F-4F75-B977-4D1636DF1E5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42938" y="0"/>
            <a:ext cx="8229600" cy="936625"/>
          </a:xfrm>
        </p:spPr>
        <p:txBody>
          <a:bodyPr/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Ways to </a:t>
            </a:r>
            <a:r>
              <a:rPr lang="lv-LV" sz="4000" b="1" dirty="0" err="1" smtClean="0">
                <a:solidFill>
                  <a:srgbClr val="C00000"/>
                </a:solidFill>
              </a:rPr>
              <a:t>rectify</a:t>
            </a:r>
            <a:r>
              <a:rPr lang="lv-LV" sz="4000" b="1" dirty="0" smtClean="0">
                <a:solidFill>
                  <a:srgbClr val="C00000"/>
                </a:solidFill>
              </a:rPr>
              <a:t> </a:t>
            </a:r>
            <a:r>
              <a:rPr lang="lv-LV" sz="4000" b="1" dirty="0" err="1" smtClean="0">
                <a:solidFill>
                  <a:srgbClr val="C00000"/>
                </a:solidFill>
              </a:rPr>
              <a:t>the</a:t>
            </a:r>
            <a:r>
              <a:rPr lang="lv-LV" sz="4000" b="1" dirty="0" smtClean="0">
                <a:solidFill>
                  <a:srgbClr val="C00000"/>
                </a:solidFill>
              </a:rPr>
              <a:t> </a:t>
            </a:r>
            <a:r>
              <a:rPr lang="lv-LV" sz="4000" b="1" dirty="0" err="1" smtClean="0">
                <a:solidFill>
                  <a:srgbClr val="C00000"/>
                </a:solidFill>
              </a:rPr>
              <a:t>deficiencies</a:t>
            </a:r>
            <a:r>
              <a:rPr lang="lv-LV" sz="4000" b="1" dirty="0" smtClean="0">
                <a:solidFill>
                  <a:srgbClr val="C00000"/>
                </a:solidFill>
              </a:rPr>
              <a:t>: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28625" y="857250"/>
            <a:ext cx="8229600" cy="5596086"/>
          </a:xfrm>
        </p:spPr>
        <p:txBody>
          <a:bodyPr/>
          <a:lstStyle/>
          <a:p>
            <a:pPr eaLnBrk="1" hangingPunct="1">
              <a:buFont typeface="Wingdings" pitchFamily="2" charset="2"/>
              <a:buChar char="ü"/>
            </a:pPr>
            <a:r>
              <a:rPr lang="lv-LV" altLang="lv-LV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/>
              <a:t>to submit Applications for Insolvency Proceedings on time</a:t>
            </a:r>
            <a:endParaRPr lang="lv-LV" sz="2800" dirty="0" smtClean="0"/>
          </a:p>
          <a:p>
            <a:pPr eaLnBrk="1" hangingPunct="1">
              <a:buFont typeface="Wingdings" pitchFamily="2" charset="2"/>
              <a:buChar char="ü"/>
            </a:pPr>
            <a:r>
              <a:rPr lang="lv-LV" altLang="lv-LV" sz="3000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/>
              <a:t>invigoration of responsibility of board members</a:t>
            </a:r>
            <a:endParaRPr lang="lv-LV" altLang="lv-LV" sz="3000" dirty="0" smtClean="0"/>
          </a:p>
          <a:p>
            <a:pPr eaLnBrk="1" hangingPunct="1">
              <a:buFont typeface="Wingdings" pitchFamily="2" charset="2"/>
              <a:buChar char="ü"/>
            </a:pPr>
            <a:r>
              <a:rPr lang="lv-LV" altLang="lv-LV" sz="3000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/>
              <a:t>exclusion of false creditors</a:t>
            </a:r>
            <a:endParaRPr lang="lv-LV" altLang="lv-LV" sz="3000" dirty="0" smtClean="0">
              <a:solidFill>
                <a:srgbClr val="C0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lv-LV" altLang="lv-LV" sz="3000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/>
              <a:t>effective recovery of assets</a:t>
            </a:r>
            <a:endParaRPr lang="lv-LV" altLang="lv-LV" sz="3000" dirty="0" smtClean="0"/>
          </a:p>
          <a:p>
            <a:pPr eaLnBrk="1" hangingPunct="1">
              <a:buFont typeface="Wingdings" pitchFamily="2" charset="2"/>
              <a:buChar char="ü"/>
            </a:pPr>
            <a:r>
              <a:rPr lang="lv-LV" altLang="lv-LV" sz="3000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/>
              <a:t>fighting </a:t>
            </a:r>
            <a:r>
              <a:rPr lang="en-US" sz="2800" dirty="0" err="1" smtClean="0"/>
              <a:t>raiderism</a:t>
            </a:r>
            <a:r>
              <a:rPr lang="en-US" sz="2800" dirty="0" smtClean="0"/>
              <a:t> of Auctions</a:t>
            </a:r>
            <a:endParaRPr lang="lv-LV" altLang="lv-LV" sz="3000" dirty="0" smtClean="0"/>
          </a:p>
          <a:p>
            <a:pPr eaLnBrk="1" hangingPunct="1">
              <a:buFont typeface="Wingdings" pitchFamily="2" charset="2"/>
              <a:buChar char="ü"/>
            </a:pPr>
            <a:r>
              <a:rPr lang="lv-LV" altLang="lv-LV" sz="3000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/>
              <a:t>responsibility for violations of the norms of the professional ethics</a:t>
            </a:r>
            <a:endParaRPr lang="lv-LV" altLang="lv-LV" sz="3000" dirty="0" smtClean="0"/>
          </a:p>
          <a:p>
            <a:pPr eaLnBrk="1" hangingPunct="1">
              <a:buFont typeface="Wingdings" pitchFamily="2" charset="2"/>
              <a:buChar char="ü"/>
            </a:pPr>
            <a:r>
              <a:rPr lang="lv-LV" altLang="lv-LV" sz="3000" dirty="0" smtClean="0">
                <a:solidFill>
                  <a:srgbClr val="C00000"/>
                </a:solidFill>
              </a:rPr>
              <a:t> </a:t>
            </a:r>
            <a:r>
              <a:rPr lang="lv-LV" altLang="lv-LV" sz="3000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/>
              <a:t>improvement </a:t>
            </a:r>
            <a:r>
              <a:rPr lang="en-US" sz="2800" dirty="0" smtClean="0"/>
              <a:t>of supervision</a:t>
            </a:r>
            <a:r>
              <a:rPr lang="lv-LV" altLang="lv-LV" sz="3000" dirty="0" smtClean="0"/>
              <a:t>.</a:t>
            </a:r>
          </a:p>
          <a:p>
            <a:pPr algn="ctr">
              <a:buFont typeface="Arial" charset="0"/>
              <a:buNone/>
            </a:pPr>
            <a:r>
              <a:rPr lang="lv-LV" sz="2800" b="1" dirty="0" smtClean="0">
                <a:solidFill>
                  <a:srgbClr val="C00000"/>
                </a:solidFill>
              </a:rPr>
              <a:t>		</a:t>
            </a:r>
            <a:r>
              <a:rPr lang="en-US" sz="2800" b="1" dirty="0" smtClean="0">
                <a:solidFill>
                  <a:srgbClr val="C00000"/>
                </a:solidFill>
              </a:rPr>
              <a:t>Fundamental </a:t>
            </a:r>
            <a:r>
              <a:rPr lang="en-US" sz="2800" b="1" dirty="0" smtClean="0">
                <a:solidFill>
                  <a:srgbClr val="C00000"/>
                </a:solidFill>
              </a:rPr>
              <a:t>reforms are necessary to solve </a:t>
            </a:r>
            <a:r>
              <a:rPr lang="lv-LV" sz="2800" b="1" dirty="0" smtClean="0">
                <a:solidFill>
                  <a:srgbClr val="C00000"/>
                </a:solidFill>
              </a:rPr>
              <a:t>i</a:t>
            </a:r>
            <a:r>
              <a:rPr lang="en-US" sz="2800" b="1" dirty="0" err="1" smtClean="0">
                <a:solidFill>
                  <a:srgbClr val="C00000"/>
                </a:solidFill>
              </a:rPr>
              <a:t>ssues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in insolvency proceedings</a:t>
            </a:r>
            <a:r>
              <a:rPr lang="en-US" sz="2800" b="1" dirty="0" smtClean="0">
                <a:solidFill>
                  <a:srgbClr val="C00000"/>
                </a:solidFill>
              </a:rPr>
              <a:t>!</a:t>
            </a:r>
            <a:endParaRPr lang="lv-LV" sz="2800" b="1" dirty="0" smtClean="0">
              <a:solidFill>
                <a:srgbClr val="C00000"/>
              </a:solidFill>
            </a:endParaRPr>
          </a:p>
          <a:p>
            <a:pPr eaLnBrk="1" hangingPunct="1">
              <a:buFont typeface="Arial" charset="0"/>
              <a:buNone/>
            </a:pPr>
            <a:endParaRPr lang="lv-LV" altLang="lv-LV" dirty="0" smtClean="0"/>
          </a:p>
          <a:p>
            <a:pPr eaLnBrk="1" hangingPunct="1">
              <a:buFont typeface="Arial" charset="0"/>
              <a:buNone/>
            </a:pPr>
            <a:endParaRPr lang="lv-LV" altLang="lv-LV" b="1" dirty="0" smtClean="0"/>
          </a:p>
        </p:txBody>
      </p:sp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6089650"/>
            <a:ext cx="1079500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88125" y="6308725"/>
            <a:ext cx="2133600" cy="365125"/>
          </a:xfrm>
        </p:spPr>
        <p:txBody>
          <a:bodyPr/>
          <a:lstStyle/>
          <a:p>
            <a:pPr>
              <a:defRPr/>
            </a:pPr>
            <a:fld id="{BE88933F-A6AA-4A9B-B3F4-54651AD9ADF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r>
              <a:rPr lang="en-US" sz="3600" b="1" smtClean="0">
                <a:solidFill>
                  <a:srgbClr val="C00000"/>
                </a:solidFill>
              </a:rPr>
              <a:t>Competence, certification and supervision of administrators</a:t>
            </a:r>
            <a:endParaRPr lang="lv-LV" sz="3600" b="1" smtClean="0">
              <a:solidFill>
                <a:srgbClr val="C00000"/>
              </a:solidFill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4751387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2400" b="1" dirty="0" smtClean="0"/>
              <a:t>Administrator:</a:t>
            </a:r>
            <a:endParaRPr lang="lv-LV" sz="2400" b="1" dirty="0" smtClean="0"/>
          </a:p>
          <a:p>
            <a:pPr>
              <a:buFont typeface="Wingdings" pitchFamily="2" charset="2"/>
              <a:buChar char="ü"/>
            </a:pPr>
            <a:r>
              <a:rPr lang="lv-LV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smtClean="0"/>
              <a:t>person </a:t>
            </a:r>
            <a:r>
              <a:rPr lang="en-US" sz="2400" dirty="0" smtClean="0"/>
              <a:t>who has reached the age of 25 years and has higher legal </a:t>
            </a:r>
            <a:r>
              <a:rPr lang="en-US" sz="2400" dirty="0" smtClean="0"/>
              <a:t>education</a:t>
            </a:r>
            <a:r>
              <a:rPr lang="lv-LV" sz="2400" dirty="0" smtClean="0"/>
              <a:t>, </a:t>
            </a:r>
            <a:endParaRPr lang="lv-LV" sz="2400" dirty="0" smtClean="0"/>
          </a:p>
          <a:p>
            <a:pPr>
              <a:buFont typeface="Wingdings" pitchFamily="2" charset="2"/>
              <a:buChar char="ü"/>
            </a:pPr>
            <a:r>
              <a:rPr lang="lv-LV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smtClean="0"/>
              <a:t>who </a:t>
            </a:r>
            <a:r>
              <a:rPr lang="en-US" sz="2400" dirty="0" smtClean="0"/>
              <a:t>has at least three years work experience in the profession of a lawyer or profession comparable thereto</a:t>
            </a:r>
            <a:endParaRPr lang="lv-LV" sz="2400" dirty="0" smtClean="0"/>
          </a:p>
          <a:p>
            <a:pPr>
              <a:buFont typeface="Wingdings" pitchFamily="2" charset="2"/>
              <a:buChar char="ü"/>
            </a:pPr>
            <a:r>
              <a:rPr lang="lv-LV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smtClean="0"/>
              <a:t>who </a:t>
            </a:r>
            <a:r>
              <a:rPr lang="en-US" sz="2400" dirty="0" smtClean="0"/>
              <a:t>has acquired a certificate of an administrator of insolvency proceedings. Since year 2013’in the examination of administrators are included questions about:</a:t>
            </a:r>
            <a:endParaRPr lang="lv-LV" sz="2400" dirty="0" smtClean="0"/>
          </a:p>
          <a:p>
            <a:pPr lvl="1">
              <a:buFont typeface="Arial" charset="0"/>
              <a:buNone/>
            </a:pPr>
            <a:endParaRPr lang="lv-LV" altLang="lv-LV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8D6445-B425-4F13-BB07-1824203ACEA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11188" y="4508500"/>
          <a:ext cx="8064500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250"/>
                <a:gridCol w="4032250"/>
              </a:tblGrid>
              <a:tr h="1583147">
                <a:tc>
                  <a:txBody>
                    <a:bodyPr/>
                    <a:lstStyle/>
                    <a:p>
                      <a:pPr marL="91440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lv-LV" sz="18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Civil Law and Civil Procedure Law</a:t>
                      </a:r>
                      <a:endParaRPr lang="lv-LV" sz="1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lvl="2">
                        <a:buFont typeface="Arial" pitchFamily="34" charset="0"/>
                        <a:buChar char="•"/>
                      </a:pPr>
                      <a:r>
                        <a:rPr lang="lv-LV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lv-LV" sz="1800" b="0" baseline="0" dirty="0" err="1" smtClean="0">
                          <a:solidFill>
                            <a:schemeClr val="tx1"/>
                          </a:solidFill>
                        </a:rPr>
                        <a:t>Administrative</a:t>
                      </a:r>
                      <a:r>
                        <a:rPr lang="lv-LV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Procedure Law</a:t>
                      </a:r>
                      <a:endParaRPr lang="lv-LV" sz="1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91440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lv-LV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lv-LV" sz="1800" b="0" baseline="0" dirty="0" err="1" smtClean="0">
                          <a:solidFill>
                            <a:schemeClr val="tx1"/>
                          </a:solidFill>
                        </a:rPr>
                        <a:t>Insolvency</a:t>
                      </a:r>
                      <a:r>
                        <a:rPr lang="lv-LV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proceedings</a:t>
                      </a:r>
                      <a:endParaRPr lang="lv-LV" sz="18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lvl="2">
                        <a:buFont typeface="Arial" pitchFamily="34" charset="0"/>
                        <a:buChar char="•"/>
                      </a:pPr>
                      <a:r>
                        <a:rPr lang="lv-LV" sz="18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Accounting</a:t>
                      </a:r>
                      <a:r>
                        <a:rPr lang="lv-LV" sz="18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lv-LV" sz="1800" b="0" dirty="0" err="1" smtClean="0">
                          <a:solidFill>
                            <a:schemeClr val="tx1"/>
                          </a:solidFill>
                        </a:rPr>
                        <a:t>and</a:t>
                      </a:r>
                      <a:r>
                        <a:rPr lang="lv-LV" sz="18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finance</a:t>
                      </a:r>
                      <a:endParaRPr lang="lv-LV" sz="1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91440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lv-LV" sz="1800" b="0" dirty="0" smtClean="0">
                          <a:solidFill>
                            <a:schemeClr val="tx1"/>
                          </a:solidFill>
                        </a:rPr>
                        <a:t> T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axes and Tax Administration</a:t>
                      </a:r>
                      <a:endParaRPr lang="lv-LV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2">
                        <a:buFont typeface="Arial" pitchFamily="34" charset="0"/>
                        <a:buNone/>
                      </a:pPr>
                      <a:endParaRPr lang="lv-LV" sz="1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35998" marR="35998" anchor="ctr">
                    <a:noFill/>
                  </a:tcPr>
                </a:tc>
                <a:tc>
                  <a:txBody>
                    <a:bodyPr/>
                    <a:lstStyle/>
                    <a:p>
                      <a:pPr marL="91440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lv-LV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</a:t>
                      </a:r>
                      <a:r>
                        <a:rPr lang="en-US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conomics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and merchants </a:t>
                      </a:r>
                      <a:r>
                        <a:rPr lang="lv-LV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en-US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dministration</a:t>
                      </a:r>
                      <a:endParaRPr lang="lv-LV" sz="1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91440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lv-LV" sz="18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Labour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Law and </a:t>
                      </a:r>
                      <a:r>
                        <a:rPr lang="en-US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labour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protection</a:t>
                      </a:r>
                      <a:endParaRPr lang="lv-LV" sz="1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91440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lv-LV" sz="18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Recordkeeping and archives</a:t>
                      </a:r>
                      <a:endParaRPr lang="lv-LV" sz="1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91440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lv-LV" sz="18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lv-LV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en-US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thics</a:t>
                      </a:r>
                      <a:endParaRPr lang="lv-LV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2">
                        <a:buFont typeface="Arial" pitchFamily="34" charset="0"/>
                        <a:buNone/>
                      </a:pPr>
                      <a:endParaRPr lang="lv-LV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35998" marR="35998" anchor="ctr">
                    <a:noFill/>
                  </a:tcPr>
                </a:tc>
              </a:tr>
              <a:tr h="361069">
                <a:tc>
                  <a:txBody>
                    <a:bodyPr/>
                    <a:lstStyle/>
                    <a:p>
                      <a:endParaRPr lang="lv-LV" sz="2000" dirty="0">
                        <a:solidFill>
                          <a:schemeClr val="tx1"/>
                        </a:solidFill>
                      </a:endParaRPr>
                    </a:p>
                  </a:txBody>
                  <a:tcPr marL="35998" marR="35998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lv-LV" sz="2000" dirty="0">
                        <a:solidFill>
                          <a:schemeClr val="tx1"/>
                        </a:solidFill>
                      </a:endParaRPr>
                    </a:p>
                  </a:txBody>
                  <a:tcPr marL="35998" marR="35998" anchor="ctr">
                    <a:noFill/>
                  </a:tcPr>
                </a:tc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6089650"/>
            <a:ext cx="1079500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2113</TotalTime>
  <Words>1003</Words>
  <Application>Microsoft Office PowerPoint</Application>
  <PresentationFormat>On-screen Show (4:3)</PresentationFormat>
  <Paragraphs>142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Enforcement of insolvency regulation</vt:lpstr>
      <vt:lpstr>Enforcement of insolvency regulation is directly connected to problems in the Insolvency Law</vt:lpstr>
      <vt:lpstr>Doing Business 2014</vt:lpstr>
      <vt:lpstr>The purpose of Insolvency Proceedings </vt:lpstr>
      <vt:lpstr>The tendency of the amount of recovered assets</vt:lpstr>
      <vt:lpstr>Issues in insolvency proceedings</vt:lpstr>
      <vt:lpstr>Slide 7</vt:lpstr>
      <vt:lpstr>Ways to rectify the deficiencies:</vt:lpstr>
      <vt:lpstr>Competence, certification and supervision of administrators</vt:lpstr>
      <vt:lpstr>Certification of administrators (I)</vt:lpstr>
      <vt:lpstr>Certification of administrators (II)</vt:lpstr>
      <vt:lpstr> Supervision of the Certificate center (I) </vt:lpstr>
      <vt:lpstr>Supervision of Certificate center (II)</vt:lpstr>
      <vt:lpstr>Supervision of the administrators actions (I)</vt:lpstr>
      <vt:lpstr>Supervision of the administrators actions (II)</vt:lpstr>
      <vt:lpstr>Additional control of  administrator’s activities</vt:lpstr>
      <vt:lpstr>Violations in the activities of the administrators</vt:lpstr>
      <vt:lpstr>Suggestions of the Association:</vt:lpstr>
      <vt:lpstr>Thank you for your attention!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Maksātnespējas jomas  reformu plāns</dc:title>
  <dc:creator>user</dc:creator>
  <cp:lastModifiedBy>Janis Birzulis</cp:lastModifiedBy>
  <cp:revision>273</cp:revision>
  <dcterms:created xsi:type="dcterms:W3CDTF">2013-01-07T12:05:05Z</dcterms:created>
  <dcterms:modified xsi:type="dcterms:W3CDTF">2013-11-28T13:15:32Z</dcterms:modified>
</cp:coreProperties>
</file>