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kumenti\eLPA\P&#257;rskats%20par%20NVO\Dati\NVO%20izlas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lv-LV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Number</a:t>
            </a:r>
            <a:r>
              <a:rPr lang="lv-LV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lv-LV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of</a:t>
            </a:r>
            <a:r>
              <a:rPr lang="lv-LV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lv-LV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NGOs</a:t>
            </a:r>
            <a:r>
              <a:rPr lang="lv-LV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lv-LV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in</a:t>
            </a:r>
            <a:r>
              <a:rPr lang="lv-LV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lv-LV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regions</a:t>
            </a:r>
            <a:endParaRPr lang="lv-LV" sz="2000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778371839322566"/>
          <c:y val="0.18743143097309944"/>
          <c:w val="0.48522817363878917"/>
          <c:h val="0.7744529820760304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849328096633952E-2"/>
                  <c:y val="0.2306388126882414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Cambria" panose="02040503050406030204" pitchFamily="18" charset="0"/>
                        <a:cs typeface="Arial" pitchFamily="34" charset="0"/>
                      </a:rPr>
                      <a:t>Vidzeme</a:t>
                    </a:r>
                    <a:r>
                      <a:rPr lang="en-US" sz="1600" dirty="0">
                        <a:latin typeface="Cambria" panose="02040503050406030204" pitchFamily="18" charset="0"/>
                        <a:cs typeface="Arial" pitchFamily="34" charset="0"/>
                      </a:rPr>
                      <a:t>
9% </a:t>
                    </a:r>
                  </a:p>
                  <a:p>
                    <a:r>
                      <a:rPr lang="en-US" sz="1600" dirty="0">
                        <a:latin typeface="Cambria" panose="02040503050406030204" pitchFamily="18" charset="0"/>
                        <a:cs typeface="Arial" pitchFamily="34" charset="0"/>
                      </a:rPr>
                      <a:t>(1498)</a:t>
                    </a:r>
                    <a:endParaRPr lang="en-US" sz="1600" dirty="0">
                      <a:latin typeface="Cambria" panose="020405030504060302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612640262193092"/>
                  <c:y val="7.224992106775451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>
                        <a:latin typeface="Cambria" panose="02040503050406030204" pitchFamily="18" charset="0"/>
                        <a:cs typeface="Arial" pitchFamily="34" charset="0"/>
                      </a:rPr>
                      <a:t>Zemgale</a:t>
                    </a:r>
                    <a:r>
                      <a:rPr lang="en-US" sz="1800" dirty="0">
                        <a:latin typeface="Cambria" panose="02040503050406030204" pitchFamily="18" charset="0"/>
                        <a:cs typeface="Arial" pitchFamily="34" charset="0"/>
                      </a:rPr>
                      <a:t>
8%</a:t>
                    </a:r>
                  </a:p>
                  <a:p>
                    <a:r>
                      <a:rPr lang="en-US" sz="1800" dirty="0">
                        <a:latin typeface="Cambria" panose="02040503050406030204" pitchFamily="18" charset="0"/>
                        <a:cs typeface="Arial" pitchFamily="34" charset="0"/>
                      </a:rPr>
                      <a:t>(1441)</a:t>
                    </a:r>
                    <a:endParaRPr lang="en-US" sz="1800" dirty="0">
                      <a:latin typeface="Cambria" panose="020405030504060302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895615383394525"/>
                  <c:y val="0.2238709271399700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Cambria" panose="02040503050406030204" pitchFamily="18" charset="0"/>
                        <a:cs typeface="Arial" pitchFamily="34" charset="0"/>
                      </a:rPr>
                      <a:t>Kurzeme</a:t>
                    </a:r>
                    <a:r>
                      <a:rPr lang="en-US" sz="1600" dirty="0">
                        <a:latin typeface="Cambria" panose="02040503050406030204" pitchFamily="18" charset="0"/>
                        <a:cs typeface="Arial" pitchFamily="34" charset="0"/>
                      </a:rPr>
                      <a:t>
13% (2258)</a:t>
                    </a:r>
                    <a:endParaRPr lang="en-US" sz="1600" dirty="0">
                      <a:latin typeface="Cambria" panose="020405030504060302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26156068129182"/>
                      <c:h val="0.214723796722503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8741165511524356E-2"/>
                  <c:y val="-0.26789423678887425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>
                        <a:latin typeface="Cambria" panose="02040503050406030204" pitchFamily="18" charset="0"/>
                        <a:cs typeface="Arial" pitchFamily="34" charset="0"/>
                      </a:rPr>
                      <a:t>Latgale</a:t>
                    </a:r>
                    <a:r>
                      <a:rPr lang="en-US" sz="1800" dirty="0">
                        <a:latin typeface="Cambria" panose="02040503050406030204" pitchFamily="18" charset="0"/>
                        <a:cs typeface="Arial" pitchFamily="34" charset="0"/>
                      </a:rPr>
                      <a:t>
9% (1585)</a:t>
                    </a:r>
                    <a:endParaRPr lang="en-US" sz="1800" dirty="0">
                      <a:latin typeface="Cambria" panose="020405030504060302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722509464760325E-2"/>
                  <c:y val="-0.1476188530499279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Cambria" panose="02040503050406030204" pitchFamily="18" charset="0"/>
                        <a:cs typeface="Arial" pitchFamily="34" charset="0"/>
                      </a:rPr>
                      <a:t>Riga Region</a:t>
                    </a:r>
                    <a:r>
                      <a:rPr lang="en-US" sz="1600" dirty="0">
                        <a:latin typeface="Cambria" panose="02040503050406030204" pitchFamily="18" charset="0"/>
                        <a:cs typeface="Arial" pitchFamily="34" charset="0"/>
                      </a:rPr>
                      <a:t>
17% (2953)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980241988452817"/>
                  <c:y val="3.546076590247763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Cambria" panose="02040503050406030204" pitchFamily="18" charset="0"/>
                        <a:cs typeface="Arial" pitchFamily="34" charset="0"/>
                      </a:rPr>
                      <a:t>Riga</a:t>
                    </a:r>
                    <a:r>
                      <a:rPr lang="en-US" sz="1600" dirty="0">
                        <a:latin typeface="Cambria" panose="02040503050406030204" pitchFamily="18" charset="0"/>
                        <a:cs typeface="Arial" pitchFamily="34" charset="0"/>
                      </a:rPr>
                      <a:t>
</a:t>
                    </a:r>
                    <a:r>
                      <a:rPr lang="en-US" sz="1600" dirty="0" smtClean="0">
                        <a:latin typeface="Cambria" panose="02040503050406030204" pitchFamily="18" charset="0"/>
                        <a:cs typeface="Arial" pitchFamily="34" charset="0"/>
                      </a:rPr>
                      <a:t>44% </a:t>
                    </a:r>
                    <a:endParaRPr lang="en-US" sz="1600" dirty="0">
                      <a:latin typeface="Cambria" panose="02040503050406030204" pitchFamily="18" charset="0"/>
                      <a:cs typeface="Arial" pitchFamily="34" charset="0"/>
                    </a:endParaRPr>
                  </a:p>
                  <a:p>
                    <a:r>
                      <a:rPr lang="en-US" sz="1600" dirty="0" smtClean="0">
                        <a:latin typeface="Cambria" panose="02040503050406030204" pitchFamily="18" charset="0"/>
                        <a:cs typeface="Arial" pitchFamily="34" charset="0"/>
                      </a:rPr>
                      <a:t>(8502)</a:t>
                    </a:r>
                    <a:endParaRPr lang="en-US" sz="1600" dirty="0">
                      <a:latin typeface="Cambria" panose="020405030504060302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mbria" panose="02040503050406030204" pitchFamily="18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'NVO blīvums'!$H$134:$H$139</c:f>
              <c:strCache>
                <c:ptCount val="6"/>
                <c:pt idx="0">
                  <c:v>Zemgale</c:v>
                </c:pt>
                <c:pt idx="1">
                  <c:v>Vidzeme</c:v>
                </c:pt>
                <c:pt idx="2">
                  <c:v>Latgale</c:v>
                </c:pt>
                <c:pt idx="3">
                  <c:v>Kurzeme</c:v>
                </c:pt>
                <c:pt idx="4">
                  <c:v>Rīgas reģions</c:v>
                </c:pt>
                <c:pt idx="5">
                  <c:v>Rīga</c:v>
                </c:pt>
              </c:strCache>
            </c:strRef>
          </c:cat>
          <c:val>
            <c:numRef>
              <c:f>'NVO blīvums'!$I$134:$I$139</c:f>
              <c:numCache>
                <c:formatCode>0%</c:formatCode>
                <c:ptCount val="6"/>
                <c:pt idx="0">
                  <c:v>8.2108262108262164E-2</c:v>
                </c:pt>
                <c:pt idx="1">
                  <c:v>8.5356125356125356E-2</c:v>
                </c:pt>
                <c:pt idx="2">
                  <c:v>9.0313390313390335E-2</c:v>
                </c:pt>
                <c:pt idx="3">
                  <c:v>0.12866096866096866</c:v>
                </c:pt>
                <c:pt idx="4">
                  <c:v>0.1682621082621083</c:v>
                </c:pt>
                <c:pt idx="5">
                  <c:v>0.45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'NVO blīvums'!$H$134:$H$139</c:f>
              <c:strCache>
                <c:ptCount val="6"/>
                <c:pt idx="0">
                  <c:v>Zemgale</c:v>
                </c:pt>
                <c:pt idx="1">
                  <c:v>Vidzeme</c:v>
                </c:pt>
                <c:pt idx="2">
                  <c:v>Latgale</c:v>
                </c:pt>
                <c:pt idx="3">
                  <c:v>Kurzeme</c:v>
                </c:pt>
                <c:pt idx="4">
                  <c:v>Rīgas reģions</c:v>
                </c:pt>
                <c:pt idx="5">
                  <c:v>Rīga</c:v>
                </c:pt>
              </c:strCache>
            </c:strRef>
          </c:cat>
          <c:val>
            <c:numRef>
              <c:f>'NVO blīvums'!$J$134:$J$139</c:f>
              <c:numCache>
                <c:formatCode>General</c:formatCode>
                <c:ptCount val="6"/>
                <c:pt idx="0">
                  <c:v>1441</c:v>
                </c:pt>
                <c:pt idx="1">
                  <c:v>1498</c:v>
                </c:pt>
                <c:pt idx="2">
                  <c:v>1585</c:v>
                </c:pt>
                <c:pt idx="3">
                  <c:v>2258</c:v>
                </c:pt>
                <c:pt idx="4">
                  <c:v>2953</c:v>
                </c:pt>
                <c:pt idx="5">
                  <c:v>7813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0.45542</cdr:x>
      <cdr:y>0.86012</cdr:y>
    </cdr:from>
    <cdr:to>
      <cdr:x>0.61214</cdr:x>
      <cdr:y>0.91949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4223" y="3662804"/>
          <a:ext cx="1026941" cy="252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66364"/>
            <a:ext cx="914400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800" cap="none" spc="150" baseline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40" y="468454"/>
            <a:ext cx="1581235" cy="15812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524001" y="611487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200" baseline="0" dirty="0" smtClean="0"/>
              <a:t>Latvijas Pilsoniskās alianses mērķis ir stiprināt pilsonisko sabiedrību Latvijā, atbalstot Latvijas nevalstisko organizāciju kopējās intereses un veidojot labvēlīgu vidi biedrību un nodibinājumu darbībai.</a:t>
            </a:r>
            <a:endParaRPr lang="lv-LV" sz="1200" baseline="0" dirty="0"/>
          </a:p>
        </p:txBody>
      </p:sp>
    </p:spTree>
    <p:extLst>
      <p:ext uri="{BB962C8B-B14F-4D97-AF65-F5344CB8AC3E}">
        <p14:creationId xmlns:p14="http://schemas.microsoft.com/office/powerpoint/2010/main" val="17187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287" y="637209"/>
            <a:ext cx="9784080" cy="1125524"/>
          </a:xfrm>
        </p:spPr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lv-LV" dirty="0" smtClean="0"/>
              <a:t>Otrā līmeņa virsraksts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2" y="284414"/>
            <a:ext cx="1477123" cy="150828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028700" y="2114333"/>
            <a:ext cx="10363200" cy="30099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û"/>
              <a:defRPr/>
            </a:lvl1pPr>
          </a:lstStyle>
          <a:p>
            <a:pPr lvl="0"/>
            <a:r>
              <a:rPr lang="lv-LV" dirty="0" err="1" smtClean="0"/>
              <a:t>Klkl</a:t>
            </a:r>
            <a:endParaRPr lang="lv-LV" dirty="0" smtClean="0"/>
          </a:p>
          <a:p>
            <a:pPr lvl="0"/>
            <a:r>
              <a:rPr lang="lv-LV" dirty="0" err="1" smtClean="0"/>
              <a:t>Llkl</a:t>
            </a:r>
            <a:endParaRPr lang="lv-LV" dirty="0" smtClean="0"/>
          </a:p>
          <a:p>
            <a:pPr lvl="0"/>
            <a:r>
              <a:rPr lang="lv-LV" dirty="0" err="1" smtClean="0"/>
              <a:t>Lklkl</a:t>
            </a:r>
            <a:endParaRPr lang="lv-LV" dirty="0" smtClean="0"/>
          </a:p>
          <a:p>
            <a:pPr lvl="0"/>
            <a:r>
              <a:rPr lang="lv-LV" dirty="0" err="1" smtClean="0"/>
              <a:t>Lklkl</a:t>
            </a:r>
            <a:endParaRPr lang="lv-LV" dirty="0" smtClean="0"/>
          </a:p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6224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287" y="637209"/>
            <a:ext cx="9784080" cy="1125524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lv-LV" dirty="0" smtClean="0"/>
              <a:t>Otrā līmeņa virsraksts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2" y="284414"/>
            <a:ext cx="1477123" cy="150828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028700" y="2114333"/>
            <a:ext cx="10363200" cy="3009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2000" baseline="0">
                <a:latin typeface="Cambria" panose="02040503050406030204" pitchFamily="18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endParaRPr lang="lv-LV" dirty="0" smtClean="0"/>
          </a:p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6790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451100" y="2057400"/>
            <a:ext cx="2514600" cy="2298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8500" y="1955800"/>
            <a:ext cx="93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800" dirty="0" smtClean="0"/>
              <a:t>1</a:t>
            </a:r>
            <a:endParaRPr lang="lv-LV" sz="13800" dirty="0"/>
          </a:p>
        </p:txBody>
      </p:sp>
      <p:sp>
        <p:nvSpPr>
          <p:cNvPr id="11" name="Oval 10"/>
          <p:cNvSpPr/>
          <p:nvPr userDrawn="1"/>
        </p:nvSpPr>
        <p:spPr>
          <a:xfrm>
            <a:off x="860425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 userDrawn="1"/>
        </p:nvSpPr>
        <p:spPr>
          <a:xfrm>
            <a:off x="1057275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 userDrawn="1"/>
        </p:nvSpPr>
        <p:spPr>
          <a:xfrm>
            <a:off x="1344612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/>
          <p:cNvSpPr/>
          <p:nvPr userDrawn="1"/>
        </p:nvSpPr>
        <p:spPr>
          <a:xfrm>
            <a:off x="230187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al 16"/>
          <p:cNvSpPr/>
          <p:nvPr userDrawn="1"/>
        </p:nvSpPr>
        <p:spPr>
          <a:xfrm>
            <a:off x="450850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al 17"/>
          <p:cNvSpPr/>
          <p:nvPr userDrawn="1"/>
        </p:nvSpPr>
        <p:spPr>
          <a:xfrm>
            <a:off x="647700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al 21"/>
          <p:cNvSpPr/>
          <p:nvPr userDrawn="1"/>
        </p:nvSpPr>
        <p:spPr>
          <a:xfrm>
            <a:off x="1503362" y="334002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380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287" y="637209"/>
            <a:ext cx="9784080" cy="1125524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lv-LV" dirty="0" smtClean="0"/>
              <a:t>Otrā līmeņa virsraksts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2" y="284414"/>
            <a:ext cx="1477123" cy="150828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028700" y="2114333"/>
            <a:ext cx="10363200" cy="3009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2000" baseline="0">
                <a:latin typeface="Cambria" panose="02040503050406030204" pitchFamily="18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endParaRPr lang="lv-LV" dirty="0" smtClean="0"/>
          </a:p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695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451100" y="2057400"/>
            <a:ext cx="2514600" cy="2298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8500" y="1955800"/>
            <a:ext cx="93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800" dirty="0" smtClean="0"/>
              <a:t>2</a:t>
            </a:r>
            <a:endParaRPr lang="lv-LV" sz="13800" dirty="0"/>
          </a:p>
        </p:txBody>
      </p:sp>
      <p:sp>
        <p:nvSpPr>
          <p:cNvPr id="11" name="Oval 10"/>
          <p:cNvSpPr/>
          <p:nvPr userDrawn="1"/>
        </p:nvSpPr>
        <p:spPr>
          <a:xfrm>
            <a:off x="860425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 userDrawn="1"/>
        </p:nvSpPr>
        <p:spPr>
          <a:xfrm>
            <a:off x="1057275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 userDrawn="1"/>
        </p:nvSpPr>
        <p:spPr>
          <a:xfrm>
            <a:off x="1344612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/>
          <p:cNvSpPr/>
          <p:nvPr userDrawn="1"/>
        </p:nvSpPr>
        <p:spPr>
          <a:xfrm>
            <a:off x="230187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al 16"/>
          <p:cNvSpPr/>
          <p:nvPr userDrawn="1"/>
        </p:nvSpPr>
        <p:spPr>
          <a:xfrm>
            <a:off x="450850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al 17"/>
          <p:cNvSpPr/>
          <p:nvPr userDrawn="1"/>
        </p:nvSpPr>
        <p:spPr>
          <a:xfrm>
            <a:off x="647700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al 21"/>
          <p:cNvSpPr/>
          <p:nvPr userDrawn="1"/>
        </p:nvSpPr>
        <p:spPr>
          <a:xfrm>
            <a:off x="1503362" y="334002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9609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287" y="637209"/>
            <a:ext cx="9784080" cy="1125524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lv-LV" dirty="0" smtClean="0"/>
              <a:t>Otrā līmeņa virsraksts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2" y="284414"/>
            <a:ext cx="1477123" cy="150828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028700" y="2114333"/>
            <a:ext cx="10363200" cy="3009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2000" baseline="0">
                <a:latin typeface="Cambria" panose="02040503050406030204" pitchFamily="18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endParaRPr lang="lv-LV" dirty="0" smtClean="0"/>
          </a:p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61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451100" y="2057400"/>
            <a:ext cx="2514600" cy="2298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8500" y="1955800"/>
            <a:ext cx="93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800" dirty="0" smtClean="0"/>
              <a:t>3</a:t>
            </a:r>
            <a:endParaRPr lang="lv-LV" sz="13800" dirty="0"/>
          </a:p>
        </p:txBody>
      </p:sp>
      <p:sp>
        <p:nvSpPr>
          <p:cNvPr id="11" name="Oval 10"/>
          <p:cNvSpPr/>
          <p:nvPr userDrawn="1"/>
        </p:nvSpPr>
        <p:spPr>
          <a:xfrm>
            <a:off x="860425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al 11"/>
          <p:cNvSpPr/>
          <p:nvPr userDrawn="1"/>
        </p:nvSpPr>
        <p:spPr>
          <a:xfrm>
            <a:off x="1057275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al 12"/>
          <p:cNvSpPr/>
          <p:nvPr userDrawn="1"/>
        </p:nvSpPr>
        <p:spPr>
          <a:xfrm>
            <a:off x="1344612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/>
          <p:cNvSpPr/>
          <p:nvPr userDrawn="1"/>
        </p:nvSpPr>
        <p:spPr>
          <a:xfrm>
            <a:off x="230187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al 16"/>
          <p:cNvSpPr/>
          <p:nvPr userDrawn="1"/>
        </p:nvSpPr>
        <p:spPr>
          <a:xfrm>
            <a:off x="450850" y="3079670"/>
            <a:ext cx="241300" cy="260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al 17"/>
          <p:cNvSpPr/>
          <p:nvPr userDrawn="1"/>
        </p:nvSpPr>
        <p:spPr>
          <a:xfrm>
            <a:off x="647700" y="331470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al 21"/>
          <p:cNvSpPr/>
          <p:nvPr userDrawn="1"/>
        </p:nvSpPr>
        <p:spPr>
          <a:xfrm>
            <a:off x="1503362" y="3340020"/>
            <a:ext cx="241300" cy="26035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605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287" y="637209"/>
            <a:ext cx="9784080" cy="1125524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lv-LV" dirty="0" smtClean="0"/>
              <a:t>Otrā līmeņa virsraksts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2" y="284414"/>
            <a:ext cx="1477123" cy="150828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028700" y="2114333"/>
            <a:ext cx="10363200" cy="3009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2000" baseline="0">
                <a:latin typeface="Cambria" panose="02040503050406030204" pitchFamily="18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teksts, teksts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lv-LV" dirty="0" smtClean="0"/>
              <a:t>teksts, teksts, teksts, teksts, teksts, teksts, teksts, teksts, teksts, teksts, teksts, teksts, teksts, teksts, teksts, teksts, teksts, teksts, teksts, teksts, teksts, teksts, teksts, teksts,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endParaRPr lang="lv-LV" dirty="0" smtClean="0"/>
          </a:p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1988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9911B1-1A6A-4CF7-BA5C-78EA8205DB19}" type="datetimeFigureOut">
              <a:rPr lang="lv-LV" smtClean="0"/>
              <a:t>09.12.2014.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8929490-22F4-4DD7-9E59-26280B7D72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5560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8" r:id="rId4"/>
    <p:sldLayoutId id="2147483671" r:id="rId5"/>
    <p:sldLayoutId id="2147483669" r:id="rId6"/>
    <p:sldLayoutId id="2147483672" r:id="rId7"/>
    <p:sldLayoutId id="2147483670" r:id="rId8"/>
    <p:sldLayoutId id="2147483673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Collaboration Between NGOs and Businesses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dirty="0" smtClean="0"/>
              <a:t>Inta Šimanska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b="1" dirty="0" smtClean="0"/>
              <a:t>Latvijas Pilsoniskā alianse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dirty="0" smtClean="0"/>
              <a:t>inta@nvo.lv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dirty="0" smtClean="0"/>
              <a:t>www.nvo.lv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466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NGOs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084" y="2031207"/>
            <a:ext cx="11469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>
                <a:latin typeface="Cambria" panose="02040503050406030204" pitchFamily="18" charset="0"/>
              </a:rPr>
              <a:t>In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total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smtClean="0"/>
              <a:t>19255</a:t>
            </a:r>
            <a:r>
              <a:rPr lang="lv-LV" sz="2400" dirty="0" smtClean="0"/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NGOs</a:t>
            </a:r>
            <a:r>
              <a:rPr lang="lv-LV" sz="2800" dirty="0" smtClean="0">
                <a:latin typeface="Cambria" panose="02040503050406030204" pitchFamily="18" charset="0"/>
              </a:rPr>
              <a:t>, </a:t>
            </a:r>
            <a:r>
              <a:rPr lang="lv-LV" sz="2800" dirty="0" err="1" smtClean="0">
                <a:latin typeface="Cambria" panose="02040503050406030204" pitchFamily="18" charset="0"/>
              </a:rPr>
              <a:t>of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which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smtClean="0"/>
              <a:t>13623 </a:t>
            </a:r>
            <a:r>
              <a:rPr lang="lv-LV" sz="2800" dirty="0" err="1" smtClean="0">
                <a:latin typeface="Cambria" panose="02040503050406030204" pitchFamily="18" charset="0"/>
              </a:rPr>
              <a:t>associations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and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smtClean="0"/>
              <a:t>1044 </a:t>
            </a:r>
            <a:r>
              <a:rPr lang="lv-LV" sz="2800" dirty="0" err="1" smtClean="0">
                <a:latin typeface="Cambria" panose="02040503050406030204" pitchFamily="18" charset="0"/>
              </a:rPr>
              <a:t>foundations</a:t>
            </a:r>
            <a:endParaRPr lang="lv-LV" sz="2800" dirty="0" smtClean="0">
              <a:latin typeface="Cambria" panose="02040503050406030204" pitchFamily="18" charset="0"/>
            </a:endParaRPr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>
                <a:latin typeface="Cambria" panose="02040503050406030204" pitchFamily="18" charset="0"/>
              </a:rPr>
              <a:t>On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average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smtClean="0"/>
              <a:t>30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newcommers</a:t>
            </a:r>
            <a:r>
              <a:rPr lang="lv-LV" sz="2800" dirty="0" smtClean="0">
                <a:latin typeface="Cambria" panose="02040503050406030204" pitchFamily="18" charset="0"/>
              </a:rPr>
              <a:t> (</a:t>
            </a:r>
            <a:r>
              <a:rPr lang="lv-LV" sz="2800" dirty="0" err="1" smtClean="0">
                <a:latin typeface="Cambria" panose="02040503050406030204" pitchFamily="18" charset="0"/>
              </a:rPr>
              <a:t>weekly</a:t>
            </a:r>
            <a:r>
              <a:rPr lang="lv-LV" sz="2800" dirty="0" smtClean="0">
                <a:latin typeface="Cambria" panose="02040503050406030204" pitchFamily="18" charset="0"/>
              </a:rPr>
              <a:t>)</a:t>
            </a:r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>
                <a:latin typeface="Cambria" panose="02040503050406030204" pitchFamily="18" charset="0"/>
              </a:rPr>
              <a:t>Number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of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NGOs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in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cities</a:t>
            </a:r>
            <a:r>
              <a:rPr lang="lv-LV" sz="2800" dirty="0" smtClean="0">
                <a:latin typeface="Cambria" panose="02040503050406030204" pitchFamily="18" charset="0"/>
              </a:rPr>
              <a:t>:</a:t>
            </a:r>
          </a:p>
          <a:p>
            <a:pPr>
              <a:buSzPct val="130000"/>
            </a:pPr>
            <a:endParaRPr lang="lv-LV" sz="28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47966333"/>
              </p:ext>
            </p:extLst>
          </p:nvPr>
        </p:nvGraphicFramePr>
        <p:xfrm>
          <a:off x="5639272" y="2599506"/>
          <a:ext cx="6552728" cy="425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16604" y="5800645"/>
            <a:ext cx="175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 smtClean="0">
                <a:latin typeface="Cambria" panose="02040503050406030204" pitchFamily="18" charset="0"/>
              </a:rPr>
              <a:t>Data</a:t>
            </a:r>
            <a:r>
              <a:rPr lang="lv-LV" dirty="0" smtClean="0">
                <a:latin typeface="Cambria" panose="02040503050406030204" pitchFamily="18" charset="0"/>
              </a:rPr>
              <a:t> </a:t>
            </a:r>
            <a:r>
              <a:rPr lang="lv-LV" dirty="0" err="1" smtClean="0">
                <a:latin typeface="Cambria" panose="02040503050406030204" pitchFamily="18" charset="0"/>
              </a:rPr>
              <a:t>on</a:t>
            </a:r>
            <a:r>
              <a:rPr lang="lv-LV" dirty="0" smtClean="0">
                <a:latin typeface="Cambria" panose="02040503050406030204" pitchFamily="18" charset="0"/>
              </a:rPr>
              <a:t> 3/7/13 </a:t>
            </a:r>
            <a:r>
              <a:rPr lang="lv-LV" dirty="0" err="1" smtClean="0">
                <a:latin typeface="Cambria" panose="02040503050406030204" pitchFamily="18" charset="0"/>
              </a:rPr>
              <a:t>with</a:t>
            </a:r>
            <a:r>
              <a:rPr lang="lv-LV" dirty="0" smtClean="0">
                <a:latin typeface="Cambria" panose="02040503050406030204" pitchFamily="18" charset="0"/>
              </a:rPr>
              <a:t> 17 550 </a:t>
            </a:r>
            <a:r>
              <a:rPr lang="lv-LV" dirty="0" err="1" smtClean="0">
                <a:latin typeface="Cambria" panose="02040503050406030204" pitchFamily="18" charset="0"/>
              </a:rPr>
              <a:t>NGOs</a:t>
            </a:r>
            <a:r>
              <a:rPr lang="lv-LV" dirty="0" smtClean="0">
                <a:latin typeface="Cambria" panose="02040503050406030204" pitchFamily="18" charset="0"/>
              </a:rPr>
              <a:t> </a:t>
            </a:r>
            <a:r>
              <a:rPr lang="lv-LV" dirty="0" err="1" smtClean="0">
                <a:latin typeface="Cambria" panose="02040503050406030204" pitchFamily="18" charset="0"/>
              </a:rPr>
              <a:t>in</a:t>
            </a:r>
            <a:r>
              <a:rPr lang="lv-LV" dirty="0" smtClean="0">
                <a:latin typeface="Cambria" panose="02040503050406030204" pitchFamily="18" charset="0"/>
              </a:rPr>
              <a:t> </a:t>
            </a:r>
            <a:r>
              <a:rPr lang="lv-LV" dirty="0" err="1" smtClean="0">
                <a:latin typeface="Cambria" panose="02040503050406030204" pitchFamily="18" charset="0"/>
              </a:rPr>
              <a:t>total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976" y="3293090"/>
            <a:ext cx="69494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lv-LV" altLang="lv-LV" sz="2000" dirty="0" smtClean="0">
                <a:latin typeface="Cambria" panose="02040503050406030204" pitchFamily="18" charset="0"/>
              </a:rPr>
              <a:t>Daugavpils – </a:t>
            </a:r>
            <a:r>
              <a:rPr lang="lv-LV" altLang="lv-LV" sz="2000" dirty="0">
                <a:latin typeface="Cambria" panose="02040503050406030204" pitchFamily="18" charset="0"/>
              </a:rPr>
              <a:t>2,5% </a:t>
            </a:r>
            <a:r>
              <a:rPr lang="lv-LV" altLang="lv-LV" sz="2000" dirty="0" err="1">
                <a:latin typeface="Cambria" panose="02040503050406030204" pitchFamily="18" charset="0"/>
              </a:rPr>
              <a:t>or</a:t>
            </a:r>
            <a:r>
              <a:rPr lang="lv-LV" altLang="lv-LV" sz="2000" dirty="0">
                <a:latin typeface="Cambria" panose="02040503050406030204" pitchFamily="18" charset="0"/>
              </a:rPr>
              <a:t> 477 </a:t>
            </a:r>
            <a:r>
              <a:rPr lang="lv-LV" altLang="lv-LV" sz="2000" dirty="0" err="1" smtClean="0">
                <a:latin typeface="Cambria" panose="02040503050406030204" pitchFamily="18" charset="0"/>
              </a:rPr>
              <a:t>NGOs</a:t>
            </a:r>
            <a:r>
              <a:rPr lang="lv-LV" altLang="lv-LV" sz="2000" dirty="0" smtClean="0">
                <a:latin typeface="Cambria" panose="02040503050406030204" pitchFamily="18" charset="0"/>
              </a:rPr>
              <a:t>; </a:t>
            </a:r>
            <a:r>
              <a:rPr lang="lv-LV" altLang="lv-LV" sz="2000" dirty="0" err="1" smtClean="0">
                <a:latin typeface="Cambria" panose="02040503050406030204" pitchFamily="18" charset="0"/>
              </a:rPr>
              <a:t>Liepaja</a:t>
            </a:r>
            <a:r>
              <a:rPr lang="lv-LV" altLang="lv-LV" sz="2000" dirty="0" smtClean="0">
                <a:latin typeface="Cambria" panose="02040503050406030204" pitchFamily="18" charset="0"/>
              </a:rPr>
              <a:t> </a:t>
            </a:r>
            <a:r>
              <a:rPr lang="lv-LV" altLang="lv-LV" sz="2000" dirty="0">
                <a:latin typeface="Cambria" panose="02040503050406030204" pitchFamily="18" charset="0"/>
              </a:rPr>
              <a:t>– 5% </a:t>
            </a:r>
            <a:r>
              <a:rPr lang="lv-LV" altLang="lv-LV" sz="2000" dirty="0" err="1">
                <a:latin typeface="Cambria" panose="02040503050406030204" pitchFamily="18" charset="0"/>
              </a:rPr>
              <a:t>or</a:t>
            </a:r>
            <a:r>
              <a:rPr lang="lv-LV" altLang="lv-LV" sz="2000" dirty="0">
                <a:latin typeface="Cambria" panose="02040503050406030204" pitchFamily="18" charset="0"/>
              </a:rPr>
              <a:t> 945 </a:t>
            </a:r>
            <a:r>
              <a:rPr lang="lv-LV" altLang="lv-LV" sz="2000" dirty="0" err="1">
                <a:latin typeface="Cambria" panose="02040503050406030204" pitchFamily="18" charset="0"/>
              </a:rPr>
              <a:t>NGOs</a:t>
            </a:r>
            <a:r>
              <a:rPr lang="lv-LV" altLang="lv-LV" sz="2000" dirty="0" smtClean="0">
                <a:latin typeface="Cambria" panose="02040503050406030204" pitchFamily="18" charset="0"/>
              </a:rPr>
              <a:t>; Jelgava </a:t>
            </a:r>
            <a:r>
              <a:rPr lang="lv-LV" altLang="lv-LV" sz="2000" dirty="0">
                <a:latin typeface="Cambria" panose="02040503050406030204" pitchFamily="18" charset="0"/>
              </a:rPr>
              <a:t>– 2% </a:t>
            </a:r>
            <a:r>
              <a:rPr lang="lv-LV" altLang="lv-LV" sz="2000" dirty="0" err="1">
                <a:latin typeface="Cambria" panose="02040503050406030204" pitchFamily="18" charset="0"/>
              </a:rPr>
              <a:t>or</a:t>
            </a:r>
            <a:r>
              <a:rPr lang="lv-LV" altLang="lv-LV" sz="2000" dirty="0">
                <a:latin typeface="Cambria" panose="02040503050406030204" pitchFamily="18" charset="0"/>
              </a:rPr>
              <a:t> 378 </a:t>
            </a:r>
            <a:r>
              <a:rPr lang="lv-LV" altLang="lv-LV" sz="2000" dirty="0" err="1">
                <a:latin typeface="Cambria" panose="02040503050406030204" pitchFamily="18" charset="0"/>
              </a:rPr>
              <a:t>NGOs</a:t>
            </a:r>
            <a:r>
              <a:rPr lang="lv-LV" altLang="lv-LV" dirty="0">
                <a:latin typeface="Cambria" panose="02040503050406030204" pitchFamily="18" charset="0"/>
              </a:rPr>
              <a:t>.</a:t>
            </a:r>
          </a:p>
          <a:p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302083" y="4277975"/>
            <a:ext cx="6970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>
                <a:latin typeface="Cambria" panose="02040503050406030204" pitchFamily="18" charset="0"/>
              </a:rPr>
              <a:t>On</a:t>
            </a:r>
            <a:r>
              <a:rPr lang="lv-LV" sz="2800" dirty="0">
                <a:latin typeface="Cambria" panose="02040503050406030204" pitchFamily="18" charset="0"/>
              </a:rPr>
              <a:t> </a:t>
            </a:r>
            <a:r>
              <a:rPr lang="lv-LV" sz="2800" dirty="0" err="1">
                <a:latin typeface="Cambria" panose="02040503050406030204" pitchFamily="18" charset="0"/>
              </a:rPr>
              <a:t>average</a:t>
            </a:r>
            <a:r>
              <a:rPr lang="lv-LV" sz="2800" dirty="0">
                <a:latin typeface="Cambria" panose="02040503050406030204" pitchFamily="18" charset="0"/>
              </a:rPr>
              <a:t> </a:t>
            </a:r>
            <a:r>
              <a:rPr lang="lv-LV" altLang="lv-LV" sz="2800" kern="0" dirty="0" err="1" smtClean="0">
                <a:latin typeface="Cambria" pitchFamily="18" charset="0"/>
              </a:rPr>
              <a:t>there</a:t>
            </a:r>
            <a:r>
              <a:rPr lang="lv-LV" altLang="lv-LV" sz="2800" kern="0" dirty="0" smtClean="0">
                <a:latin typeface="Cambria" pitchFamily="18" charset="0"/>
              </a:rPr>
              <a:t> </a:t>
            </a:r>
            <a:r>
              <a:rPr lang="lv-LV" altLang="lv-LV" sz="2800" kern="0" dirty="0" err="1" smtClean="0">
                <a:latin typeface="Cambria" pitchFamily="18" charset="0"/>
              </a:rPr>
              <a:t>are</a:t>
            </a:r>
            <a:r>
              <a:rPr lang="lv-LV" altLang="lv-LV" sz="2800" kern="0" dirty="0" smtClean="0">
                <a:latin typeface="Cambria" pitchFamily="18" charset="0"/>
              </a:rPr>
              <a:t> 8,48 </a:t>
            </a:r>
            <a:r>
              <a:rPr lang="lv-LV" altLang="lv-LV" sz="2800" kern="0" dirty="0" err="1" smtClean="0">
                <a:latin typeface="Cambria" pitchFamily="18" charset="0"/>
              </a:rPr>
              <a:t>NGOs</a:t>
            </a:r>
            <a:r>
              <a:rPr lang="lv-LV" altLang="lv-LV" sz="2800" kern="0" dirty="0">
                <a:latin typeface="Cambria" pitchFamily="18" charset="0"/>
              </a:rPr>
              <a:t> </a:t>
            </a:r>
            <a:r>
              <a:rPr lang="lv-LV" altLang="lv-LV" sz="2800" kern="0" dirty="0" err="1" smtClean="0">
                <a:latin typeface="Cambria" pitchFamily="18" charset="0"/>
              </a:rPr>
              <a:t>on</a:t>
            </a:r>
            <a:r>
              <a:rPr lang="lv-LV" altLang="lv-LV" sz="2800" kern="0" dirty="0" smtClean="0">
                <a:latin typeface="Cambria" pitchFamily="18" charset="0"/>
              </a:rPr>
              <a:t> 1000 </a:t>
            </a:r>
            <a:r>
              <a:rPr lang="lv-LV" altLang="lv-LV" sz="2800" kern="0" dirty="0" err="1" smtClean="0">
                <a:latin typeface="Cambria" pitchFamily="18" charset="0"/>
              </a:rPr>
              <a:t>inhab</a:t>
            </a:r>
            <a:r>
              <a:rPr lang="lv-LV" altLang="lv-LV" sz="2800" kern="0" dirty="0" smtClean="0">
                <a:latin typeface="Cambria" pitchFamily="18" charset="0"/>
              </a:rPr>
              <a:t>. </a:t>
            </a:r>
            <a:r>
              <a:rPr lang="lv-LV" altLang="lv-LV" sz="2800" kern="0" dirty="0" err="1" smtClean="0">
                <a:latin typeface="Cambria" pitchFamily="18" charset="0"/>
              </a:rPr>
              <a:t>in</a:t>
            </a:r>
            <a:r>
              <a:rPr lang="lv-LV" altLang="lv-LV" sz="2800" kern="0" dirty="0" smtClean="0">
                <a:latin typeface="Cambria" pitchFamily="18" charset="0"/>
              </a:rPr>
              <a:t> </a:t>
            </a:r>
            <a:r>
              <a:rPr lang="lv-LV" altLang="lv-LV" sz="2800" kern="0" dirty="0" err="1" smtClean="0">
                <a:latin typeface="Cambria" pitchFamily="18" charset="0"/>
              </a:rPr>
              <a:t>one</a:t>
            </a:r>
            <a:r>
              <a:rPr lang="lv-LV" altLang="lv-LV" sz="2800" kern="0" dirty="0" smtClean="0">
                <a:latin typeface="Cambria" pitchFamily="18" charset="0"/>
              </a:rPr>
              <a:t> </a:t>
            </a:r>
            <a:r>
              <a:rPr lang="lv-LV" altLang="lv-LV" sz="2800" kern="0" dirty="0" err="1" smtClean="0">
                <a:latin typeface="Cambria" pitchFamily="18" charset="0"/>
              </a:rPr>
              <a:t>municipality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7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Profile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NGO </a:t>
            </a:r>
            <a:r>
              <a:rPr lang="lv-LV" dirty="0" err="1" smtClean="0"/>
              <a:t>Activist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6" y="2198832"/>
            <a:ext cx="5681960" cy="4131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3175" y="2391508"/>
            <a:ext cx="57958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Blip>
                <a:blip r:embed="rId3"/>
              </a:buBlip>
            </a:pP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Commitment</a:t>
            </a:r>
            <a:endParaRPr lang="lv-LV" sz="2800" dirty="0" smtClean="0">
              <a:latin typeface="Cambria" panose="02040503050406030204" pitchFamily="18" charset="0"/>
            </a:endParaRPr>
          </a:p>
          <a:p>
            <a:pPr marL="342900" indent="-342900">
              <a:buSzPct val="130000"/>
              <a:buBlip>
                <a:blip r:embed="rId3"/>
              </a:buBlip>
            </a:pP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Urge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>
                <a:latin typeface="Cambria" panose="02040503050406030204" pitchFamily="18" charset="0"/>
              </a:rPr>
              <a:t>for</a:t>
            </a:r>
            <a:r>
              <a:rPr lang="lv-LV" sz="2800" dirty="0">
                <a:latin typeface="Cambria" panose="02040503050406030204" pitchFamily="18" charset="0"/>
              </a:rPr>
              <a:t> </a:t>
            </a:r>
            <a:r>
              <a:rPr lang="lv-LV" sz="2800" dirty="0" err="1">
                <a:latin typeface="Cambria" panose="02040503050406030204" pitchFamily="18" charset="0"/>
              </a:rPr>
              <a:t>changes</a:t>
            </a:r>
            <a:endParaRPr lang="lv-LV" sz="2800" dirty="0">
              <a:latin typeface="Cambria" panose="02040503050406030204" pitchFamily="18" charset="0"/>
            </a:endParaRPr>
          </a:p>
          <a:p>
            <a:pPr marL="342900" indent="-342900">
              <a:buSzPct val="130000"/>
              <a:buBlip>
                <a:blip r:embed="rId3"/>
              </a:buBlip>
            </a:pPr>
            <a:r>
              <a:rPr lang="lv-LV" sz="2800" dirty="0" smtClean="0">
                <a:latin typeface="Cambria" panose="02040503050406030204" pitchFamily="18" charset="0"/>
              </a:rPr>
              <a:t> 49% </a:t>
            </a:r>
            <a:r>
              <a:rPr lang="lv-LV" sz="2800" dirty="0" err="1" smtClean="0">
                <a:latin typeface="Cambria" panose="02040503050406030204" pitchFamily="18" charset="0"/>
              </a:rPr>
              <a:t>have</a:t>
            </a:r>
            <a:r>
              <a:rPr lang="lv-LV" sz="2800" dirty="0" smtClean="0">
                <a:latin typeface="Cambria" panose="02040503050406030204" pitchFamily="18" charset="0"/>
              </a:rPr>
              <a:t> a </a:t>
            </a:r>
            <a:r>
              <a:rPr lang="lv-LV" sz="2800" dirty="0" err="1" smtClean="0">
                <a:latin typeface="Cambria" panose="02040503050406030204" pitchFamily="18" charset="0"/>
              </a:rPr>
              <a:t>degree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of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higher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education</a:t>
            </a:r>
            <a:endParaRPr lang="lv-LV" sz="2800" dirty="0" smtClean="0">
              <a:latin typeface="Cambria" panose="02040503050406030204" pitchFamily="18" charset="0"/>
            </a:endParaRPr>
          </a:p>
          <a:p>
            <a:pPr marL="342900" indent="-342900">
              <a:buSzPct val="130000"/>
              <a:buBlip>
                <a:blip r:embed="rId3"/>
              </a:buBlip>
            </a:pP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Woman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in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her</a:t>
            </a:r>
            <a:r>
              <a:rPr lang="lv-LV" sz="2800" dirty="0" smtClean="0">
                <a:latin typeface="Cambria" panose="02040503050406030204" pitchFamily="18" charset="0"/>
              </a:rPr>
              <a:t> </a:t>
            </a:r>
            <a:r>
              <a:rPr lang="lv-LV" sz="2800" dirty="0" err="1" smtClean="0">
                <a:latin typeface="Cambria" panose="02040503050406030204" pitchFamily="18" charset="0"/>
              </a:rPr>
              <a:t>mid</a:t>
            </a:r>
            <a:r>
              <a:rPr lang="lv-LV" sz="2800" dirty="0" smtClean="0">
                <a:latin typeface="Cambria" panose="02040503050406030204" pitchFamily="18" charset="0"/>
              </a:rPr>
              <a:t> 30s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487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NGO </a:t>
            </a:r>
            <a:r>
              <a:rPr lang="lv-LV" dirty="0" err="1" smtClean="0"/>
              <a:t>Opinion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Business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9371" y="2124231"/>
            <a:ext cx="7214768" cy="2538507"/>
          </a:xfrm>
        </p:spPr>
        <p:txBody>
          <a:bodyPr>
            <a:normAutofit fontScale="85000" lnSpcReduction="10000"/>
          </a:bodyPr>
          <a:lstStyle/>
          <a:p>
            <a:r>
              <a:rPr lang="lv-LV" sz="3000" b="1" dirty="0" err="1" smtClean="0"/>
              <a:t>Educated</a:t>
            </a:r>
            <a:r>
              <a:rPr lang="lv-LV" sz="3000" b="1" dirty="0" smtClean="0"/>
              <a:t> </a:t>
            </a:r>
            <a:r>
              <a:rPr lang="lv-LV" sz="3000" b="1" dirty="0" err="1" smtClean="0"/>
              <a:t>best</a:t>
            </a:r>
            <a:r>
              <a:rPr lang="lv-LV" sz="3000" b="1" dirty="0" smtClean="0"/>
              <a:t> </a:t>
            </a:r>
            <a:r>
              <a:rPr lang="lv-LV" sz="3000" b="1" dirty="0" err="1" smtClean="0"/>
              <a:t>guess</a:t>
            </a:r>
            <a:r>
              <a:rPr lang="lv-LV" sz="3000" b="1" dirty="0" smtClean="0"/>
              <a:t> </a:t>
            </a:r>
            <a:r>
              <a:rPr lang="lv-LV" sz="3000" b="1" dirty="0" err="1" smtClean="0"/>
              <a:t>and</a:t>
            </a:r>
            <a:r>
              <a:rPr lang="lv-LV" sz="3000" b="1" dirty="0" smtClean="0"/>
              <a:t> </a:t>
            </a:r>
            <a:r>
              <a:rPr lang="lv-LV" sz="3000" b="1" dirty="0" err="1" smtClean="0"/>
              <a:t>careful</a:t>
            </a:r>
            <a:r>
              <a:rPr lang="lv-LV" sz="3000" b="1" dirty="0" smtClean="0"/>
              <a:t> </a:t>
            </a:r>
            <a:r>
              <a:rPr lang="lv-LV" sz="3000" b="1" dirty="0" err="1" smtClean="0"/>
              <a:t>assessment</a:t>
            </a:r>
            <a:endParaRPr lang="lv-LV" sz="3000" b="1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3000" dirty="0" err="1" smtClean="0"/>
              <a:t>Website</a:t>
            </a:r>
            <a:endParaRPr lang="lv-LV" sz="3000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3000" dirty="0" err="1" smtClean="0"/>
              <a:t>Annual</a:t>
            </a:r>
            <a:r>
              <a:rPr lang="lv-LV" sz="3000" dirty="0" smtClean="0"/>
              <a:t> </a:t>
            </a:r>
            <a:r>
              <a:rPr lang="lv-LV" sz="3000" dirty="0" err="1" smtClean="0"/>
              <a:t>report</a:t>
            </a:r>
            <a:endParaRPr lang="lv-LV" sz="3000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3000" dirty="0" err="1" smtClean="0"/>
              <a:t>Previous</a:t>
            </a:r>
            <a:r>
              <a:rPr lang="lv-LV" sz="3000" dirty="0" smtClean="0"/>
              <a:t> </a:t>
            </a:r>
            <a:r>
              <a:rPr lang="lv-LV" sz="3000" dirty="0" err="1" smtClean="0"/>
              <a:t>experience</a:t>
            </a:r>
            <a:r>
              <a:rPr lang="lv-LV" sz="3000" dirty="0" smtClean="0"/>
              <a:t> </a:t>
            </a:r>
            <a:r>
              <a:rPr lang="lv-LV" sz="3000" dirty="0" err="1" smtClean="0"/>
              <a:t>of</a:t>
            </a:r>
            <a:r>
              <a:rPr lang="lv-LV" sz="3000" dirty="0" smtClean="0"/>
              <a:t> </a:t>
            </a:r>
            <a:r>
              <a:rPr lang="lv-LV" sz="3000" dirty="0" err="1" smtClean="0"/>
              <a:t>others</a:t>
            </a:r>
            <a:endParaRPr lang="lv-LV" sz="3000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3000" dirty="0" err="1" smtClean="0"/>
              <a:t>Rumor</a:t>
            </a:r>
            <a:endParaRPr lang="lv-LV" sz="3000" dirty="0" smtClean="0"/>
          </a:p>
          <a:p>
            <a:pPr>
              <a:buSzPct val="130000"/>
            </a:pPr>
            <a:endParaRPr lang="lv-LV" sz="2400" dirty="0" smtClean="0"/>
          </a:p>
          <a:p>
            <a:endParaRPr lang="lv-LV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01" y="3974391"/>
            <a:ext cx="2092683" cy="1405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39" y="2293734"/>
            <a:ext cx="3039413" cy="131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35" y="3974391"/>
            <a:ext cx="1535217" cy="1474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56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27" y="0"/>
            <a:ext cx="122940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NGO </a:t>
            </a:r>
            <a:r>
              <a:rPr lang="lv-LV" dirty="0" err="1" smtClean="0"/>
              <a:t>Excellence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1956198"/>
            <a:ext cx="11912957" cy="4753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" y="5868192"/>
            <a:ext cx="1913679" cy="841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261" y="2185755"/>
            <a:ext cx="2834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Blip>
                <a:blip r:embed="rId4"/>
              </a:buBlip>
            </a:pPr>
            <a:r>
              <a:rPr lang="lv-LV" sz="2400" dirty="0" err="1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Credibility</a:t>
            </a:r>
            <a:r>
              <a:rPr lang="lv-LV" sz="2400" dirty="0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>
              <a:buSzPct val="130000"/>
              <a:buBlip>
                <a:blip r:embed="rId4"/>
              </a:buBlip>
            </a:pPr>
            <a:r>
              <a:rPr lang="lv-LV" sz="2400" dirty="0" err="1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Accountability</a:t>
            </a:r>
            <a:endParaRPr lang="lv-LV" sz="2400" dirty="0" smtClean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SzPct val="130000"/>
              <a:buBlip>
                <a:blip r:embed="rId4"/>
              </a:buBlip>
            </a:pPr>
            <a:r>
              <a:rPr lang="lv-LV" sz="2400" dirty="0" err="1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Trust</a:t>
            </a:r>
            <a:endParaRPr lang="lv-LV" sz="24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Building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Strengthening</a:t>
            </a:r>
            <a:r>
              <a:rPr lang="lv-LV" dirty="0" smtClean="0"/>
              <a:t> </a:t>
            </a:r>
            <a:r>
              <a:rPr lang="lv-LV" dirty="0" err="1" smtClean="0"/>
              <a:t>Partnerships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4" y="3419339"/>
            <a:ext cx="3421104" cy="2280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45" y="4287959"/>
            <a:ext cx="2598753" cy="2541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57" y="1887097"/>
            <a:ext cx="3035330" cy="2276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94" y="2963311"/>
            <a:ext cx="4103140" cy="2736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95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What’s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it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NGOs</a:t>
            </a:r>
            <a:r>
              <a:rPr lang="lv-LV" dirty="0" smtClean="0"/>
              <a:t>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6424" y="2049939"/>
            <a:ext cx="10363200" cy="3009900"/>
          </a:xfrm>
        </p:spPr>
        <p:txBody>
          <a:bodyPr>
            <a:normAutofit/>
          </a:bodyPr>
          <a:lstStyle/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/>
              <a:t>Enthusiasm</a:t>
            </a:r>
            <a:endParaRPr lang="lv-LV" sz="2800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/>
              <a:t>Strategical</a:t>
            </a:r>
            <a:r>
              <a:rPr lang="lv-LV" sz="2800" dirty="0" smtClean="0"/>
              <a:t> </a:t>
            </a:r>
            <a:r>
              <a:rPr lang="lv-LV" sz="2800" dirty="0" err="1" smtClean="0"/>
              <a:t>and</a:t>
            </a:r>
            <a:r>
              <a:rPr lang="lv-LV" sz="2800" dirty="0" smtClean="0"/>
              <a:t> </a:t>
            </a:r>
            <a:r>
              <a:rPr lang="lv-LV" sz="2800" dirty="0" err="1" smtClean="0"/>
              <a:t>administrative</a:t>
            </a:r>
            <a:r>
              <a:rPr lang="lv-LV" sz="2800" dirty="0" smtClean="0"/>
              <a:t> </a:t>
            </a:r>
            <a:r>
              <a:rPr lang="lv-LV" sz="2800" dirty="0" err="1" smtClean="0"/>
              <a:t>changes</a:t>
            </a:r>
            <a:endParaRPr lang="lv-LV" sz="2800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/>
              <a:t>Enabled</a:t>
            </a:r>
            <a:r>
              <a:rPr lang="lv-LV" sz="2800" dirty="0" smtClean="0"/>
              <a:t> </a:t>
            </a:r>
            <a:r>
              <a:rPr lang="lv-LV" sz="2800" dirty="0" err="1" smtClean="0"/>
              <a:t>community</a:t>
            </a:r>
            <a:endParaRPr lang="lv-LV" sz="2800" dirty="0" smtClean="0"/>
          </a:p>
          <a:p>
            <a:pPr marL="342900" indent="-342900">
              <a:buSzPct val="130000"/>
              <a:buBlip>
                <a:blip r:embed="rId2"/>
              </a:buBlip>
            </a:pPr>
            <a:r>
              <a:rPr lang="lv-LV" sz="2800" dirty="0" err="1" smtClean="0"/>
              <a:t>Safer</a:t>
            </a:r>
            <a:r>
              <a:rPr lang="lv-LV" sz="2800" dirty="0" smtClean="0"/>
              <a:t> </a:t>
            </a:r>
            <a:r>
              <a:rPr lang="lv-LV" sz="2800" dirty="0" err="1" smtClean="0"/>
              <a:t>environment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42791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163</TotalTime>
  <Words>166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Corbel</vt:lpstr>
      <vt:lpstr>Wingdings</vt:lpstr>
      <vt:lpstr>Banded</vt:lpstr>
      <vt:lpstr>Collaboration Between NGOs and Businesses</vt:lpstr>
      <vt:lpstr>Overview of NGOs</vt:lpstr>
      <vt:lpstr>Profile of NGO Activist</vt:lpstr>
      <vt:lpstr>NGO Opinion of Business</vt:lpstr>
      <vt:lpstr>PowerPoint Presentation</vt:lpstr>
      <vt:lpstr>NGO Excellence</vt:lpstr>
      <vt:lpstr>Building and Strengthening Partnerships</vt:lpstr>
      <vt:lpstr>What’s in it for NGOs?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nvo . lv</dc:creator>
  <cp:lastModifiedBy>nvo . lv</cp:lastModifiedBy>
  <cp:revision>24</cp:revision>
  <dcterms:created xsi:type="dcterms:W3CDTF">2014-10-02T13:29:28Z</dcterms:created>
  <dcterms:modified xsi:type="dcterms:W3CDTF">2014-12-09T06:33:28Z</dcterms:modified>
</cp:coreProperties>
</file>