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69" r:id="rId4"/>
    <p:sldId id="257" r:id="rId5"/>
    <p:sldId id="258" r:id="rId6"/>
    <p:sldId id="273" r:id="rId7"/>
    <p:sldId id="271" r:id="rId8"/>
    <p:sldId id="268" r:id="rId9"/>
    <p:sldId id="272" r:id="rId10"/>
    <p:sldId id="267" r:id="rId11"/>
  </p:sldIdLst>
  <p:sldSz cx="18288000" cy="10287000"/>
  <p:notesSz cx="6858000" cy="9144000"/>
  <p:embeddedFontLst>
    <p:embeddedFont>
      <p:font typeface="Montserrat 3" panose="020B060402020202020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6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3200" b="1" dirty="0"/>
              <a:t>Iepirkumi BKUS</a:t>
            </a:r>
            <a:endParaRPr lang="en-GB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469708455319595E-2"/>
          <c:y val="9.661120011526704E-2"/>
          <c:w val="0.92687733759842517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 iepirkumi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108</c:v>
                </c:pt>
                <c:pt idx="1">
                  <c:v>170</c:v>
                </c:pt>
                <c:pt idx="2">
                  <c:v>122</c:v>
                </c:pt>
                <c:pt idx="3">
                  <c:v>116</c:v>
                </c:pt>
                <c:pt idx="4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6-4EE4-843E-8383C8E0F1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Medicīnas tehnoloģijas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</c:v>
                </c:pt>
                <c:pt idx="1">
                  <c:v>47</c:v>
                </c:pt>
                <c:pt idx="2">
                  <c:v>33</c:v>
                </c:pt>
                <c:pt idx="3">
                  <c:v>31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E6-4EE4-843E-8383C8E0F1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Laboratorija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9</c:v>
                </c:pt>
                <c:pt idx="1">
                  <c:v>17</c:v>
                </c:pt>
                <c:pt idx="2">
                  <c:v>13</c:v>
                </c:pt>
                <c:pt idx="3">
                  <c:v>20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E6-4EE4-843E-8383C8E0F11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Aptieka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7</c:v>
                </c:pt>
                <c:pt idx="1">
                  <c:v>15</c:v>
                </c:pt>
                <c:pt idx="2">
                  <c:v>10</c:v>
                </c:pt>
                <c:pt idx="3">
                  <c:v>20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E6-4EE4-843E-8383C8E0F11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Medicīnas aprūpe kopā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0">
                  <c:v>64</c:v>
                </c:pt>
                <c:pt idx="1">
                  <c:v>79</c:v>
                </c:pt>
                <c:pt idx="2">
                  <c:v>56</c:v>
                </c:pt>
                <c:pt idx="3">
                  <c:v>71</c:v>
                </c:pt>
                <c:pt idx="4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E6-4EE4-843E-8383C8E0F1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8897760"/>
        <c:axId val="228898176"/>
      </c:barChart>
      <c:catAx>
        <c:axId val="22889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898176"/>
        <c:crosses val="autoZero"/>
        <c:auto val="1"/>
        <c:lblAlgn val="ctr"/>
        <c:lblOffset val="100"/>
        <c:noMultiLvlLbl val="0"/>
      </c:catAx>
      <c:valAx>
        <c:axId val="22889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89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4.0329920867503248E-2"/>
          <c:y val="0.87144893429434955"/>
          <c:w val="0.92389707632443052"/>
          <c:h val="0.11221299018514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4000" dirty="0"/>
              <a:t>Iepirkumi ar saimnieciski visizdevīgāko izvēles kritēriju</a:t>
            </a:r>
            <a:endParaRPr lang="en-US" sz="4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76342560335588E-2"/>
          <c:y val="0.22643432939199357"/>
          <c:w val="0.94847864530154402"/>
          <c:h val="0.64211632400116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Procurements with the most economically advantageous offer evaluation criteria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 MRI</c:v>
                </c:pt>
                <c:pt idx="1">
                  <c:v>2021 2 USG</c:v>
                </c:pt>
                <c:pt idx="2">
                  <c:v>2022 MRI, X-RAY, CT, NNS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13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BE-439C-9B82-9826A97CC5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17493440"/>
        <c:axId val="417485952"/>
      </c:barChart>
      <c:catAx>
        <c:axId val="41749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485952"/>
        <c:crosses val="autoZero"/>
        <c:auto val="1"/>
        <c:lblAlgn val="ctr"/>
        <c:lblOffset val="100"/>
        <c:noMultiLvlLbl val="0"/>
      </c:catAx>
      <c:valAx>
        <c:axId val="41748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49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Plaušu RTG izmeklējumi 2022-2023.g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Sheet3!$F$2</c:f>
              <c:strCache>
                <c:ptCount val="1"/>
                <c:pt idx="0">
                  <c:v>Vecais RTG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Sheet3!$E$3:$E$20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</c:numCache>
            </c:numRef>
          </c:cat>
          <c:val>
            <c:numRef>
              <c:f>Sheet3!$F$3:$F$20</c:f>
              <c:numCache>
                <c:formatCode>General</c:formatCode>
                <c:ptCount val="18"/>
                <c:pt idx="0">
                  <c:v>0.61</c:v>
                </c:pt>
                <c:pt idx="1">
                  <c:v>1.175</c:v>
                </c:pt>
                <c:pt idx="2">
                  <c:v>1.0449999999999999</c:v>
                </c:pt>
                <c:pt idx="3">
                  <c:v>1.2</c:v>
                </c:pt>
                <c:pt idx="4">
                  <c:v>1.2</c:v>
                </c:pt>
                <c:pt idx="5">
                  <c:v>1.1100000000000001</c:v>
                </c:pt>
                <c:pt idx="6">
                  <c:v>1.1499999999999999</c:v>
                </c:pt>
                <c:pt idx="7">
                  <c:v>1.5</c:v>
                </c:pt>
                <c:pt idx="8">
                  <c:v>1.71</c:v>
                </c:pt>
                <c:pt idx="9">
                  <c:v>1.85</c:v>
                </c:pt>
                <c:pt idx="10">
                  <c:v>2.13</c:v>
                </c:pt>
                <c:pt idx="11">
                  <c:v>2.2799999999999998</c:v>
                </c:pt>
                <c:pt idx="12">
                  <c:v>2.4</c:v>
                </c:pt>
                <c:pt idx="13">
                  <c:v>2.9</c:v>
                </c:pt>
                <c:pt idx="14">
                  <c:v>3.0750000000000002</c:v>
                </c:pt>
                <c:pt idx="15">
                  <c:v>3.9649999999999999</c:v>
                </c:pt>
                <c:pt idx="16">
                  <c:v>2.9</c:v>
                </c:pt>
                <c:pt idx="17">
                  <c:v>2.93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3B-4DA2-AEDC-9AF246FF9583}"/>
            </c:ext>
          </c:extLst>
        </c:ser>
        <c:ser>
          <c:idx val="1"/>
          <c:order val="1"/>
          <c:tx>
            <c:strRef>
              <c:f>Sheet3!$G$2</c:f>
              <c:strCache>
                <c:ptCount val="1"/>
                <c:pt idx="0">
                  <c:v>Jaunais RTG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Sheet3!$E$3:$E$20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</c:numCache>
            </c:numRef>
          </c:cat>
          <c:val>
            <c:numRef>
              <c:f>Sheet3!$G$3:$G$20</c:f>
              <c:numCache>
                <c:formatCode>General</c:formatCode>
                <c:ptCount val="18"/>
                <c:pt idx="0">
                  <c:v>0.61</c:v>
                </c:pt>
                <c:pt idx="1">
                  <c:v>0.84</c:v>
                </c:pt>
                <c:pt idx="2">
                  <c:v>0.84</c:v>
                </c:pt>
                <c:pt idx="3">
                  <c:v>0.84</c:v>
                </c:pt>
                <c:pt idx="4">
                  <c:v>0.9</c:v>
                </c:pt>
                <c:pt idx="5">
                  <c:v>1.03</c:v>
                </c:pt>
                <c:pt idx="6">
                  <c:v>1.05</c:v>
                </c:pt>
                <c:pt idx="7">
                  <c:v>1.23</c:v>
                </c:pt>
                <c:pt idx="8">
                  <c:v>1.31</c:v>
                </c:pt>
                <c:pt idx="9">
                  <c:v>1.62</c:v>
                </c:pt>
                <c:pt idx="10">
                  <c:v>1.56</c:v>
                </c:pt>
                <c:pt idx="11">
                  <c:v>1.82</c:v>
                </c:pt>
                <c:pt idx="12">
                  <c:v>2.29</c:v>
                </c:pt>
                <c:pt idx="13">
                  <c:v>2.3199999999999998</c:v>
                </c:pt>
                <c:pt idx="14">
                  <c:v>2.58</c:v>
                </c:pt>
                <c:pt idx="15">
                  <c:v>2.77</c:v>
                </c:pt>
                <c:pt idx="16">
                  <c:v>2.23</c:v>
                </c:pt>
                <c:pt idx="17">
                  <c:v>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3B-4DA2-AEDC-9AF246FF9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611623"/>
        <c:axId val="22608743"/>
      </c:barChart>
      <c:catAx>
        <c:axId val="226116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</a:t>
                </a:r>
                <a:r>
                  <a:rPr lang="lv-LV"/>
                  <a:t>acienta vecums gados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8743"/>
        <c:crosses val="autoZero"/>
        <c:auto val="1"/>
        <c:lblAlgn val="ctr"/>
        <c:lblOffset val="100"/>
        <c:noMultiLvlLbl val="0"/>
      </c:catAx>
      <c:valAx>
        <c:axId val="22608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Doza DAP, µGy*cm2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11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E601C-94F5-4302-A41F-19756362F661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32EEB-7672-4F83-A1D7-5A36228EA55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711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2EEB-7672-4F83-A1D7-5A36228EA55C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117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22098" y="264792"/>
            <a:ext cx="14442270" cy="10421561"/>
            <a:chOff x="0" y="-38100"/>
            <a:chExt cx="3803726" cy="2744773"/>
          </a:xfrm>
        </p:grpSpPr>
        <p:sp>
          <p:nvSpPr>
            <p:cNvPr id="3" name="Freeform 3"/>
            <p:cNvSpPr/>
            <p:nvPr/>
          </p:nvSpPr>
          <p:spPr>
            <a:xfrm>
              <a:off x="9711" y="-2660"/>
              <a:ext cx="3794015" cy="2709333"/>
            </a:xfrm>
            <a:custGeom>
              <a:avLst/>
              <a:gdLst/>
              <a:ahLst/>
              <a:cxnLst/>
              <a:rect l="l" t="t" r="r" b="b"/>
              <a:pathLst>
                <a:path w="3794015" h="2709333">
                  <a:moveTo>
                    <a:pt x="0" y="0"/>
                  </a:moveTo>
                  <a:lnTo>
                    <a:pt x="3794015" y="0"/>
                  </a:lnTo>
                  <a:lnTo>
                    <a:pt x="37940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217636" y="6212489"/>
            <a:ext cx="6345907" cy="4473864"/>
          </a:xfrm>
          <a:custGeom>
            <a:avLst/>
            <a:gdLst/>
            <a:ahLst/>
            <a:cxnLst/>
            <a:rect l="l" t="t" r="r" b="b"/>
            <a:pathLst>
              <a:path w="6345907" h="4473864">
                <a:moveTo>
                  <a:pt x="0" y="0"/>
                </a:moveTo>
                <a:lnTo>
                  <a:pt x="6345907" y="0"/>
                </a:lnTo>
                <a:lnTo>
                  <a:pt x="6345907" y="4473864"/>
                </a:lnTo>
                <a:lnTo>
                  <a:pt x="0" y="447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11" name="TextBox 11"/>
          <p:cNvSpPr txBox="1"/>
          <p:nvPr/>
        </p:nvSpPr>
        <p:spPr>
          <a:xfrm>
            <a:off x="4994377" y="8471804"/>
            <a:ext cx="12660839" cy="63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373E42"/>
                </a:solidFill>
                <a:latin typeface="Montserrat 3"/>
              </a:rPr>
              <a:t> </a:t>
            </a:r>
            <a:r>
              <a:rPr lang="lv-LV" sz="3800" dirty="0">
                <a:solidFill>
                  <a:srgbClr val="373E42"/>
                </a:solidFill>
                <a:latin typeface="Montserrat 3"/>
              </a:rPr>
              <a:t>Vērtības balstīti iepirkumi BKUS</a:t>
            </a:r>
            <a:endParaRPr lang="en-US" sz="3800" dirty="0">
              <a:solidFill>
                <a:srgbClr val="373E42"/>
              </a:solidFill>
              <a:latin typeface="Montserrat 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FC33B-C6F0-A455-F2F8-585ECFEC1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098" y="0"/>
            <a:ext cx="13944403" cy="7824259"/>
          </a:xfrm>
          <a:prstGeom prst="rect">
            <a:avLst/>
          </a:prstGeom>
        </p:spPr>
      </p:pic>
      <p:pic>
        <p:nvPicPr>
          <p:cNvPr id="14" name="Picture 13" descr="A blue and green logo&#10;&#10;Description automatically generated">
            <a:extLst>
              <a:ext uri="{FF2B5EF4-FFF2-40B4-BE49-F238E27FC236}">
                <a16:creationId xmlns:a16="http://schemas.microsoft.com/office/drawing/2014/main" id="{118D2C9D-3F7D-2585-92F9-1497FFB79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47700"/>
            <a:ext cx="2362200" cy="2848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180398" cy="10287000"/>
            <a:chOff x="0" y="0"/>
            <a:chExt cx="37347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4755" cy="2709333"/>
            </a:xfrm>
            <a:custGeom>
              <a:avLst/>
              <a:gdLst/>
              <a:ahLst/>
              <a:cxnLst/>
              <a:rect l="l" t="t" r="r" b="b"/>
              <a:pathLst>
                <a:path w="3734755" h="2709333">
                  <a:moveTo>
                    <a:pt x="0" y="0"/>
                  </a:moveTo>
                  <a:lnTo>
                    <a:pt x="3734755" y="0"/>
                  </a:lnTo>
                  <a:lnTo>
                    <a:pt x="37347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568278"/>
            <a:ext cx="4210704" cy="575361"/>
            <a:chOff x="0" y="0"/>
            <a:chExt cx="1244459" cy="1515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4459" cy="151535"/>
            </a:xfrm>
            <a:custGeom>
              <a:avLst/>
              <a:gdLst/>
              <a:ahLst/>
              <a:cxnLst/>
              <a:rect l="l" t="t" r="r" b="b"/>
              <a:pathLst>
                <a:path w="1244459" h="151535">
                  <a:moveTo>
                    <a:pt x="0" y="0"/>
                  </a:moveTo>
                  <a:lnTo>
                    <a:pt x="1244459" y="0"/>
                  </a:lnTo>
                  <a:lnTo>
                    <a:pt x="1244459" y="151535"/>
                  </a:lnTo>
                  <a:lnTo>
                    <a:pt x="0" y="151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32552" y="6086607"/>
            <a:ext cx="6345907" cy="4473864"/>
          </a:xfrm>
          <a:custGeom>
            <a:avLst/>
            <a:gdLst/>
            <a:ahLst/>
            <a:cxnLst/>
            <a:rect l="l" t="t" r="r" b="b"/>
            <a:pathLst>
              <a:path w="6345907" h="4473864">
                <a:moveTo>
                  <a:pt x="0" y="0"/>
                </a:moveTo>
                <a:lnTo>
                  <a:pt x="6345908" y="0"/>
                </a:lnTo>
                <a:lnTo>
                  <a:pt x="6345908" y="4473865"/>
                </a:lnTo>
                <a:lnTo>
                  <a:pt x="0" y="4473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TextBox 10"/>
          <p:cNvSpPr txBox="1"/>
          <p:nvPr/>
        </p:nvSpPr>
        <p:spPr>
          <a:xfrm>
            <a:off x="1028700" y="904875"/>
            <a:ext cx="13068300" cy="2099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02"/>
              </a:lnSpc>
            </a:pPr>
            <a:r>
              <a:rPr lang="lv-LV" sz="6073" dirty="0">
                <a:solidFill>
                  <a:srgbClr val="373E42"/>
                </a:solidFill>
                <a:latin typeface="Montserrat 3"/>
              </a:rPr>
              <a:t>Bērnu slimnīca aug stiprāka, gudrāka un draudzīgāka!</a:t>
            </a:r>
            <a:endParaRPr lang="en-US" sz="6073" dirty="0">
              <a:solidFill>
                <a:srgbClr val="373E42"/>
              </a:solidFill>
              <a:latin typeface="Montserrat 3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8612753"/>
            <a:ext cx="2655023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373E42"/>
                </a:solidFill>
                <a:latin typeface="Montserrat 3"/>
              </a:rPr>
              <a:t>www.bkus.lv</a:t>
            </a:r>
          </a:p>
        </p:txBody>
      </p:sp>
      <p:pic>
        <p:nvPicPr>
          <p:cNvPr id="14" name="Picture 13" descr="A blue and green logo&#10;&#10;Description automatically generated">
            <a:extLst>
              <a:ext uri="{FF2B5EF4-FFF2-40B4-BE49-F238E27FC236}">
                <a16:creationId xmlns:a16="http://schemas.microsoft.com/office/drawing/2014/main" id="{A233B966-75DE-BF55-CA45-D6EBA9955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785" y="929723"/>
            <a:ext cx="2228986" cy="26874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D870E0F-22F6-3F01-2393-7DCFE1616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404" y="3782350"/>
            <a:ext cx="7253414" cy="61909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78E18BE1-44C5-3F45-AC8D-424AF9B4C5B6}"/>
              </a:ext>
            </a:extLst>
          </p:cNvPr>
          <p:cNvSpPr/>
          <p:nvPr/>
        </p:nvSpPr>
        <p:spPr>
          <a:xfrm>
            <a:off x="936893" y="4223092"/>
            <a:ext cx="4111529" cy="412995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8E8E8">
              <a:alpha val="49804"/>
            </a:srgbClr>
          </a:solidFill>
        </p:spPr>
        <p:txBody>
          <a:bodyPr/>
          <a:lstStyle/>
          <a:p>
            <a:endParaRPr lang="lv-LV"/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98A8D583-5D6E-9D3C-97CD-8548C958C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96986"/>
              </p:ext>
            </p:extLst>
          </p:nvPr>
        </p:nvGraphicFramePr>
        <p:xfrm>
          <a:off x="3124200" y="528284"/>
          <a:ext cx="14162872" cy="8653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27">
            <a:extLst>
              <a:ext uri="{FF2B5EF4-FFF2-40B4-BE49-F238E27FC236}">
                <a16:creationId xmlns:a16="http://schemas.microsoft.com/office/drawing/2014/main" id="{1D5F3DBF-4FEE-C433-D06C-1F9C7D1B6890}"/>
              </a:ext>
            </a:extLst>
          </p:cNvPr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C9246F55-C7C1-2D28-FD72-8BFAF3DE13E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6A6"/>
            </a:solidFill>
            <a:ln>
              <a:noFill/>
            </a:ln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9A2E79F6-26E7-5D48-005E-E104858793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463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6D866946-6A6B-9BD1-A3F2-4D4B84ECA4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924774"/>
              </p:ext>
            </p:extLst>
          </p:nvPr>
        </p:nvGraphicFramePr>
        <p:xfrm>
          <a:off x="3429000" y="800099"/>
          <a:ext cx="13393588" cy="8305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6F92B481-948A-C222-95B9-89D7491E5BD9}"/>
              </a:ext>
            </a:extLst>
          </p:cNvPr>
          <p:cNvGrpSpPr/>
          <p:nvPr/>
        </p:nvGrpSpPr>
        <p:grpSpPr>
          <a:xfrm>
            <a:off x="927681" y="4223092"/>
            <a:ext cx="4129958" cy="412995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13152FB-608A-3EB6-A6E6-8D6834F7D0AD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8E8E8">
                <a:alpha val="49804"/>
              </a:srgbClr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89A5CA6-6F48-F053-2DDC-9EA28C70587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4DA60A1B-EB92-5D98-4D98-7DDF49617151}"/>
              </a:ext>
            </a:extLst>
          </p:cNvPr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F66179BE-ED3C-49CB-D585-8E5084AC73D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DA4DD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66B7C904-7749-A37F-783D-3237E2DBF2C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985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14125" y="2016125"/>
            <a:ext cx="5673875" cy="1130336"/>
            <a:chOff x="0" y="0"/>
            <a:chExt cx="1248604" cy="24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FAD722"/>
            </a:solidFill>
          </p:spPr>
          <p:txBody>
            <a:bodyPr/>
            <a:lstStyle/>
            <a:p>
              <a:endParaRPr lang="lv-LV" sz="16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sz="160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14125" y="3318720"/>
            <a:ext cx="5673875" cy="1130336"/>
            <a:chOff x="0" y="0"/>
            <a:chExt cx="1248604" cy="2487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FF940A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14125" y="4620051"/>
            <a:ext cx="5673875" cy="1130336"/>
            <a:chOff x="0" y="0"/>
            <a:chExt cx="1248604" cy="2487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00C6A6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14125" y="5921383"/>
            <a:ext cx="5673875" cy="1130336"/>
            <a:chOff x="0" y="0"/>
            <a:chExt cx="1248604" cy="2487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3DA4DD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14125" y="7222714"/>
            <a:ext cx="5673875" cy="1130336"/>
            <a:chOff x="0" y="0"/>
            <a:chExt cx="1248604" cy="2487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0D5C9A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7681" y="4223092"/>
            <a:ext cx="4129958" cy="412995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8E8E8">
                <a:alpha val="49804"/>
              </a:srgbClr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341472" y="334016"/>
            <a:ext cx="9605055" cy="761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lv-LV" sz="4000" dirty="0">
                <a:solidFill>
                  <a:srgbClr val="373E42"/>
                </a:solidFill>
                <a:latin typeface="Montserrat 3"/>
              </a:rPr>
              <a:t>Vērtībās balstīti iepirkumi BKUS</a:t>
            </a:r>
            <a:endParaRPr lang="en-US" sz="4000" dirty="0">
              <a:solidFill>
                <a:srgbClr val="373E42"/>
              </a:solidFill>
              <a:latin typeface="Montserrat 3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9875" y="1586072"/>
            <a:ext cx="8609388" cy="1650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62"/>
              </a:lnSpc>
              <a:spcBef>
                <a:spcPct val="0"/>
              </a:spcBef>
            </a:pPr>
            <a:r>
              <a:rPr lang="lv-LV" sz="3115" dirty="0">
                <a:solidFill>
                  <a:srgbClr val="373E42"/>
                </a:solidFill>
                <a:latin typeface="Montserrat 3"/>
              </a:rPr>
              <a:t>Mēs ārstējam, aprūpējam, mācām un iedvesmojam, lai bērniem būtu iespējami veselīgāka un pilnvērtīgāka dzīve</a:t>
            </a:r>
            <a:endParaRPr lang="en-US" sz="3115" dirty="0">
              <a:solidFill>
                <a:srgbClr val="373E42"/>
              </a:solidFill>
              <a:latin typeface="Montserrat 3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198759" y="2269328"/>
            <a:ext cx="4555841" cy="56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lv-LV" sz="3000" dirty="0">
                <a:solidFill>
                  <a:srgbClr val="FFFFFF"/>
                </a:solidFill>
                <a:latin typeface="Montserrat 3"/>
              </a:rPr>
              <a:t>Pakalpojuma kvalitāte</a:t>
            </a:r>
            <a:endParaRPr lang="en-US" sz="3000" dirty="0">
              <a:solidFill>
                <a:srgbClr val="FFFFFF"/>
              </a:solidFill>
              <a:latin typeface="Montserrat 3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198759" y="3553499"/>
            <a:ext cx="4708241" cy="56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lv-LV" sz="3000" dirty="0">
                <a:solidFill>
                  <a:srgbClr val="FFFFFF"/>
                </a:solidFill>
                <a:latin typeface="Montserrat 3"/>
              </a:rPr>
              <a:t>Pakalpojuma laiks</a:t>
            </a:r>
            <a:endParaRPr lang="en-US" sz="3000" dirty="0">
              <a:solidFill>
                <a:srgbClr val="FFFFFF"/>
              </a:solidFill>
              <a:latin typeface="Montserrat 3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198759" y="4861169"/>
            <a:ext cx="4555841" cy="58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lv-LV" sz="3000" dirty="0">
                <a:solidFill>
                  <a:srgbClr val="FFFFFF"/>
                </a:solidFill>
                <a:latin typeface="Montserrat 3"/>
              </a:rPr>
              <a:t>Ilgtspēja</a:t>
            </a:r>
            <a:endParaRPr lang="en-US" sz="3000" dirty="0">
              <a:solidFill>
                <a:srgbClr val="FFFFFF"/>
              </a:solidFill>
              <a:latin typeface="Montserrat 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198759" y="6139701"/>
            <a:ext cx="4708241" cy="56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lv-LV" sz="3000" dirty="0">
                <a:solidFill>
                  <a:srgbClr val="FFFFFF"/>
                </a:solidFill>
                <a:latin typeface="Montserrat 3"/>
              </a:rPr>
              <a:t>Iekārtu savietojamība</a:t>
            </a:r>
            <a:endParaRPr lang="en-US" sz="3000" dirty="0">
              <a:solidFill>
                <a:srgbClr val="FFFFFF"/>
              </a:solidFill>
              <a:latin typeface="Montserrat 3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198758" y="7463831"/>
            <a:ext cx="4327241" cy="58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lv-LV" sz="3000" dirty="0">
                <a:solidFill>
                  <a:srgbClr val="FFFFFF"/>
                </a:solidFill>
                <a:latin typeface="Montserrat 3"/>
              </a:rPr>
              <a:t>Datu apmaiņa</a:t>
            </a:r>
            <a:endParaRPr lang="en-US" sz="3000" dirty="0">
              <a:solidFill>
                <a:srgbClr val="FFFFFF"/>
              </a:solidFill>
              <a:latin typeface="Montserrat 3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6A6"/>
            </a:solidFill>
            <a:ln>
              <a:noFill/>
            </a:ln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B535C2D-3A86-FF59-7DB7-ACED4E82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00" t="30582" r="30000" b="28718"/>
          <a:stretch/>
        </p:blipFill>
        <p:spPr>
          <a:xfrm>
            <a:off x="4760624" y="3626174"/>
            <a:ext cx="7241926" cy="60288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27681" y="4223092"/>
            <a:ext cx="4129958" cy="412995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8E8E8">
                <a:alpha val="49804"/>
              </a:srgbClr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DA4DD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C4C772F-14A6-68E9-9318-63190C7A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978" y="3619500"/>
            <a:ext cx="9561204" cy="63732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46918" y="982824"/>
            <a:ext cx="8115300" cy="1902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lv-LV" sz="5499" spc="208" dirty="0">
                <a:solidFill>
                  <a:srgbClr val="373E42"/>
                </a:solidFill>
                <a:latin typeface="Montserrat 3"/>
              </a:rPr>
              <a:t>BKUS «Zaļā izcilība radiācijas drošībā»</a:t>
            </a:r>
            <a:endParaRPr lang="en-US" sz="5499" spc="208" dirty="0">
              <a:solidFill>
                <a:srgbClr val="373E42"/>
              </a:solidFill>
              <a:latin typeface="Montserrat 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92657" y="5349447"/>
            <a:ext cx="5367555" cy="2214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62"/>
              </a:lnSpc>
              <a:spcBef>
                <a:spcPct val="0"/>
              </a:spcBef>
            </a:pPr>
            <a:r>
              <a:rPr lang="lv-LV" sz="3115" dirty="0">
                <a:solidFill>
                  <a:srgbClr val="373E42"/>
                </a:solidFill>
                <a:latin typeface="Montserrat 3"/>
              </a:rPr>
              <a:t>Dozas, ko saņem BKUS pacienti </a:t>
            </a:r>
            <a:r>
              <a:rPr lang="lv-LV" sz="3115" dirty="0" err="1">
                <a:solidFill>
                  <a:srgbClr val="373E42"/>
                </a:solidFill>
                <a:latin typeface="Montserrat 3"/>
              </a:rPr>
              <a:t>radioloģisko</a:t>
            </a:r>
            <a:r>
              <a:rPr lang="lv-LV" sz="3115" dirty="0">
                <a:solidFill>
                  <a:srgbClr val="373E42"/>
                </a:solidFill>
                <a:latin typeface="Montserrat 3"/>
              </a:rPr>
              <a:t> izmeklējumu laikā ir zemākās Eiropā.</a:t>
            </a:r>
            <a:endParaRPr lang="en-US" sz="3115" dirty="0">
              <a:solidFill>
                <a:srgbClr val="373E42"/>
              </a:solidFill>
              <a:latin typeface="Montserrat 3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F28D8-BA5F-A73E-DA1F-6665F453A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C3EDE4AF-4853-D46D-A399-C10F68BF8781}"/>
              </a:ext>
            </a:extLst>
          </p:cNvPr>
          <p:cNvSpPr/>
          <p:nvPr/>
        </p:nvSpPr>
        <p:spPr>
          <a:xfrm>
            <a:off x="936893" y="4223092"/>
            <a:ext cx="4111529" cy="412995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8E8E8">
              <a:alpha val="49804"/>
            </a:srgbClr>
          </a:solidFill>
        </p:spPr>
        <p:txBody>
          <a:bodyPr/>
          <a:lstStyle/>
          <a:p>
            <a:endParaRPr lang="lv-LV"/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88637A7-441E-9B4F-9EF9-B70C971216F8}"/>
              </a:ext>
            </a:extLst>
          </p:cNvPr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1AAC09FD-C1CF-E137-9222-FB156DDB7A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6A6"/>
            </a:solidFill>
            <a:ln>
              <a:noFill/>
            </a:ln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8DFCF375-C856-84DB-2B87-9DF083FD71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5CFE2A79-8C52-4E87-BBC1-27355E5F364E}"/>
              </a:ext>
            </a:extLst>
          </p:cNvPr>
          <p:cNvGrpSpPr/>
          <p:nvPr/>
        </p:nvGrpSpPr>
        <p:grpSpPr>
          <a:xfrm>
            <a:off x="12614125" y="1842992"/>
            <a:ext cx="5673875" cy="3866638"/>
            <a:chOff x="0" y="-38100"/>
            <a:chExt cx="1248604" cy="8509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7B607A80-86AD-3BBC-B965-53CAD1C00997}"/>
                </a:ext>
              </a:extLst>
            </p:cNvPr>
            <p:cNvSpPr/>
            <p:nvPr/>
          </p:nvSpPr>
          <p:spPr>
            <a:xfrm>
              <a:off x="0" y="-9392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FAD722"/>
            </a:solidFill>
          </p:spPr>
          <p:txBody>
            <a:bodyPr/>
            <a:lstStyle/>
            <a:p>
              <a:pPr algn="ctr"/>
              <a:r>
                <a:rPr lang="lv-LV" sz="2500" dirty="0" err="1">
                  <a:solidFill>
                    <a:srgbClr val="FFFFFF"/>
                  </a:solidFill>
                  <a:latin typeface="Montserrat 3"/>
                </a:rPr>
                <a:t>Kardioloģiskā</a:t>
              </a:r>
              <a:r>
                <a:rPr lang="lv-LV" sz="2500" dirty="0">
                  <a:solidFill>
                    <a:srgbClr val="FFFFFF"/>
                  </a:solidFill>
                  <a:latin typeface="Montserrat 3"/>
                </a:rPr>
                <a:t> temporālā izšķirtspēja viena atsevišķa sirds cikla laikā ne sliktāka kā 75ms</a:t>
              </a:r>
              <a:endParaRPr lang="en-GB" sz="2500" dirty="0">
                <a:solidFill>
                  <a:srgbClr val="FFFFFF"/>
                </a:solidFill>
                <a:latin typeface="Montserrat 3"/>
              </a:endParaRPr>
            </a:p>
            <a:p>
              <a:pPr algn="ctr"/>
              <a:endParaRPr lang="lv-LV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BF1D0691-50FF-66F6-467A-20C91962F7B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247589C3-3E5B-D355-1B8F-A081FF035250}"/>
              </a:ext>
            </a:extLst>
          </p:cNvPr>
          <p:cNvGrpSpPr/>
          <p:nvPr/>
        </p:nvGrpSpPr>
        <p:grpSpPr>
          <a:xfrm>
            <a:off x="12614125" y="3318720"/>
            <a:ext cx="5673875" cy="1130336"/>
            <a:chOff x="0" y="0"/>
            <a:chExt cx="1248604" cy="248744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655F5D0-88A7-C53F-A411-4A7DB10E54A8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FF940A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Maksimālais skanēšanas laiks pie 360</a:t>
              </a:r>
              <a:r>
                <a:rPr lang="lv-LV" sz="24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r>
                <a:rPr lang="lv-LV" sz="2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v-LV" sz="2400" dirty="0">
                  <a:solidFill>
                    <a:srgbClr val="FFFFFF"/>
                  </a:solidFill>
                  <a:latin typeface="Montserrat 3" panose="020B0604020202020204" charset="-70"/>
                  <a:ea typeface="Calibri" panose="020F0502020204030204" pitchFamily="34" charset="0"/>
                  <a:cs typeface="Calibri" panose="020F0502020204030204" pitchFamily="34" charset="0"/>
                </a:rPr>
                <a:t>mazāks par 0.3s</a:t>
              </a:r>
              <a:endParaRPr lang="en-GB" sz="2400" dirty="0">
                <a:solidFill>
                  <a:srgbClr val="FFFFFF"/>
                </a:solidFill>
                <a:latin typeface="Montserrat 3" panose="020B0604020202020204" charset="-70"/>
              </a:endParaRPr>
            </a:p>
            <a:p>
              <a:pPr algn="ctr"/>
              <a:endParaRPr lang="lv-LV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79DFFA17-B939-BA35-ACE9-9A49E637FA1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9C1770F0-5DD4-AD6B-D3AB-048C3A199D68}"/>
              </a:ext>
            </a:extLst>
          </p:cNvPr>
          <p:cNvGrpSpPr/>
          <p:nvPr/>
        </p:nvGrpSpPr>
        <p:grpSpPr>
          <a:xfrm>
            <a:off x="12614125" y="4620051"/>
            <a:ext cx="5673875" cy="1130336"/>
            <a:chOff x="0" y="0"/>
            <a:chExt cx="1248604" cy="248744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ABE3E66-C96C-BC0E-81D7-2C94E5504A98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00C6A6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AI risinājums pacientu dozu samazināšanai</a:t>
              </a:r>
              <a:endParaRPr lang="en-US" sz="2400" dirty="0">
                <a:solidFill>
                  <a:srgbClr val="FFFFFF"/>
                </a:solidFill>
                <a:latin typeface="Montserrat 3"/>
              </a:endParaRPr>
            </a:p>
            <a:p>
              <a:endParaRPr lang="lv-LV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ADC6FE2E-2B5D-DEC0-404F-630E5245307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F455BBB2-3091-AB18-7329-049ECD2839AD}"/>
              </a:ext>
            </a:extLst>
          </p:cNvPr>
          <p:cNvGrpSpPr/>
          <p:nvPr/>
        </p:nvGrpSpPr>
        <p:grpSpPr>
          <a:xfrm>
            <a:off x="12614125" y="5944335"/>
            <a:ext cx="5673875" cy="1130336"/>
            <a:chOff x="0" y="0"/>
            <a:chExt cx="1248604" cy="248744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AAD3EC9F-CF51-1D41-F66E-82A88539B288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3DA4DD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Iekārta jāsavieno ar BKUS esošo PACS un SIS Andromeda, </a:t>
              </a:r>
              <a:r>
                <a:rPr lang="lv-LV" sz="2400" dirty="0" err="1">
                  <a:solidFill>
                    <a:srgbClr val="FFFFFF"/>
                  </a:solidFill>
                  <a:latin typeface="Montserrat 3"/>
                </a:rPr>
                <a:t>syngo.via</a:t>
              </a:r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 un </a:t>
              </a:r>
              <a:r>
                <a:rPr lang="lv-LV" sz="2400" dirty="0" err="1">
                  <a:solidFill>
                    <a:srgbClr val="FFFFFF"/>
                  </a:solidFill>
                  <a:latin typeface="Montserrat 3"/>
                </a:rPr>
                <a:t>philips</a:t>
              </a:r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 </a:t>
              </a:r>
              <a:r>
                <a:rPr lang="lv-LV" sz="2400" dirty="0" err="1">
                  <a:solidFill>
                    <a:srgbClr val="FFFFFF"/>
                  </a:solidFill>
                  <a:latin typeface="Montserrat 3"/>
                </a:rPr>
                <a:t>InteliSpace</a:t>
              </a:r>
              <a:endParaRPr lang="lv-LV" sz="2400" dirty="0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2D8A069A-E9B3-2B5B-FB01-CEA27DB95BD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28EE441B-37D9-FA8C-B4C9-D78B0ADFDBEB}"/>
              </a:ext>
            </a:extLst>
          </p:cNvPr>
          <p:cNvGrpSpPr/>
          <p:nvPr/>
        </p:nvGrpSpPr>
        <p:grpSpPr>
          <a:xfrm>
            <a:off x="12614125" y="7222714"/>
            <a:ext cx="5673875" cy="1130336"/>
            <a:chOff x="0" y="0"/>
            <a:chExt cx="1248604" cy="248744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B75D940-8211-247D-67CA-B94E55F5C089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0D5C9A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Datu apstrāde izmantojot DICOM formātu</a:t>
              </a:r>
              <a:endParaRPr lang="lv-LV" sz="2400" dirty="0"/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08D4ABBD-8255-7CB2-86ED-A78ED0D2F9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AD3016C-60E9-E5A4-F320-0D032BE3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876" y="527356"/>
            <a:ext cx="6529804" cy="4354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60FE6-DBE5-06DB-FD04-171F98E3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155" y="5459624"/>
            <a:ext cx="6532601" cy="43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0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429EDA62-9CBA-77D8-0C5F-44D872188344}"/>
              </a:ext>
            </a:extLst>
          </p:cNvPr>
          <p:cNvSpPr/>
          <p:nvPr/>
        </p:nvSpPr>
        <p:spPr>
          <a:xfrm>
            <a:off x="936893" y="4223092"/>
            <a:ext cx="4111529" cy="412995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8E8E8">
              <a:alpha val="49804"/>
            </a:srgbClr>
          </a:solidFill>
        </p:spPr>
        <p:txBody>
          <a:bodyPr/>
          <a:lstStyle/>
          <a:p>
            <a:endParaRPr lang="lv-LV"/>
          </a:p>
        </p:txBody>
      </p:sp>
      <p:sp>
        <p:nvSpPr>
          <p:cNvPr id="2" name="Freeform 28">
            <a:extLst>
              <a:ext uri="{FF2B5EF4-FFF2-40B4-BE49-F238E27FC236}">
                <a16:creationId xmlns:a16="http://schemas.microsoft.com/office/drawing/2014/main" id="{F298B060-D146-6777-55AE-CBE3A5E2B735}"/>
              </a:ext>
            </a:extLst>
          </p:cNvPr>
          <p:cNvSpPr/>
          <p:nvPr/>
        </p:nvSpPr>
        <p:spPr>
          <a:xfrm>
            <a:off x="-2055767" y="4223092"/>
            <a:ext cx="4111529" cy="412995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C6A6"/>
          </a:solidFill>
          <a:ln>
            <a:noFill/>
          </a:ln>
        </p:spPr>
        <p:txBody>
          <a:bodyPr/>
          <a:lstStyle/>
          <a:p>
            <a:endParaRPr lang="lv-LV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A172DA-03EB-9029-34E2-9BBE2581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62" y="1127842"/>
            <a:ext cx="15698838" cy="8130458"/>
          </a:xfrm>
          <a:prstGeom prst="rect">
            <a:avLst/>
          </a:prstGeom>
        </p:spPr>
      </p:pic>
      <p:grpSp>
        <p:nvGrpSpPr>
          <p:cNvPr id="11" name="Group 8">
            <a:extLst>
              <a:ext uri="{FF2B5EF4-FFF2-40B4-BE49-F238E27FC236}">
                <a16:creationId xmlns:a16="http://schemas.microsoft.com/office/drawing/2014/main" id="{42939E44-4128-02FD-1C32-107F9F6F5C61}"/>
              </a:ext>
            </a:extLst>
          </p:cNvPr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19912E0-2221-C828-4EC0-2062382A30C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DA4DD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354547E-08C7-97B2-EE48-66225476BD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465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F79B3BA1-62DC-A0FB-DA75-8F2A2556DF4A}"/>
              </a:ext>
            </a:extLst>
          </p:cNvPr>
          <p:cNvSpPr/>
          <p:nvPr/>
        </p:nvSpPr>
        <p:spPr>
          <a:xfrm>
            <a:off x="936893" y="4223092"/>
            <a:ext cx="4111529" cy="412995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8E8E8">
              <a:alpha val="49804"/>
            </a:srgbClr>
          </a:solidFill>
        </p:spPr>
        <p:txBody>
          <a:bodyPr/>
          <a:lstStyle/>
          <a:p>
            <a:endParaRPr lang="lv-LV"/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51341413-57AB-98CD-D49A-A3FAED04464F}"/>
              </a:ext>
            </a:extLst>
          </p:cNvPr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A635BE01-FA81-FE21-412C-785151B16C4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6A6"/>
            </a:solidFill>
            <a:ln>
              <a:noFill/>
            </a:ln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6633B0B0-452C-DB32-9903-13302AC6C83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24E5A94E-D2E0-5ECE-0675-491B0BDCB5D9}"/>
              </a:ext>
            </a:extLst>
          </p:cNvPr>
          <p:cNvGrpSpPr/>
          <p:nvPr/>
        </p:nvGrpSpPr>
        <p:grpSpPr>
          <a:xfrm>
            <a:off x="12614125" y="1842992"/>
            <a:ext cx="5673875" cy="3866638"/>
            <a:chOff x="0" y="-38100"/>
            <a:chExt cx="1248604" cy="8509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71BB3CEC-F963-EB2A-9C5F-AB3E8C0B5A11}"/>
                </a:ext>
              </a:extLst>
            </p:cNvPr>
            <p:cNvSpPr/>
            <p:nvPr/>
          </p:nvSpPr>
          <p:spPr>
            <a:xfrm>
              <a:off x="0" y="-9392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FAD722"/>
            </a:solidFill>
          </p:spPr>
          <p:txBody>
            <a:bodyPr/>
            <a:lstStyle/>
            <a:p>
              <a:pPr algn="ctr"/>
              <a:r>
                <a:rPr lang="lv-LV" sz="2500" dirty="0">
                  <a:solidFill>
                    <a:srgbClr val="FFFFFF"/>
                  </a:solidFill>
                  <a:latin typeface="Montserrat 3"/>
                </a:rPr>
                <a:t>Izmeklēšanas protokoli – jaundzimušajiem, bērniem, jauniešiem, pieaugušajiem</a:t>
              </a:r>
              <a:endParaRPr lang="en-GB" sz="2500" dirty="0">
                <a:solidFill>
                  <a:srgbClr val="FFFFFF"/>
                </a:solidFill>
                <a:latin typeface="Montserrat 3"/>
              </a:endParaRPr>
            </a:p>
            <a:p>
              <a:pPr algn="ctr"/>
              <a:endParaRPr lang="lv-LV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FAA4204E-06B3-8E57-0A2B-18484B0EED1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7956152A-121A-9212-56ED-D3B05401146C}"/>
              </a:ext>
            </a:extLst>
          </p:cNvPr>
          <p:cNvGrpSpPr/>
          <p:nvPr/>
        </p:nvGrpSpPr>
        <p:grpSpPr>
          <a:xfrm>
            <a:off x="12614125" y="3318720"/>
            <a:ext cx="5673875" cy="1130336"/>
            <a:chOff x="0" y="0"/>
            <a:chExt cx="1248604" cy="248744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D927585-BBEC-60F7-848E-35240653E80D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FF940A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Iespēja veikt garos izmeklējumus 120cm</a:t>
              </a:r>
              <a:endParaRPr lang="en-GB" sz="2400" dirty="0">
                <a:solidFill>
                  <a:srgbClr val="FFFFFF"/>
                </a:solidFill>
                <a:latin typeface="Montserrat 3"/>
              </a:endParaRPr>
            </a:p>
            <a:p>
              <a:pPr algn="ctr"/>
              <a:endParaRPr lang="lv-LV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72301C52-2988-8E52-D111-C10BF8150E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A4CCC135-7BD0-6D64-2CE7-1BA163EA2DB2}"/>
              </a:ext>
            </a:extLst>
          </p:cNvPr>
          <p:cNvGrpSpPr/>
          <p:nvPr/>
        </p:nvGrpSpPr>
        <p:grpSpPr>
          <a:xfrm>
            <a:off x="12614125" y="4620051"/>
            <a:ext cx="5673875" cy="1130336"/>
            <a:chOff x="0" y="0"/>
            <a:chExt cx="1248604" cy="248744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75FC75D-306D-1365-DDB1-25A1FCAD13EE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00C6A6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Dozu mērīšanas ierīce ar integrētu kalkulācijas sistēmu</a:t>
              </a:r>
              <a:endParaRPr lang="en-US" sz="2400" dirty="0">
                <a:solidFill>
                  <a:srgbClr val="FFFFFF"/>
                </a:solidFill>
                <a:latin typeface="Montserrat 3"/>
              </a:endParaRPr>
            </a:p>
            <a:p>
              <a:endParaRPr lang="lv-LV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DE48550F-9C72-85C3-E043-40E16C6FD44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E5782A01-AADD-F809-13B5-BDA4EF8209EA}"/>
              </a:ext>
            </a:extLst>
          </p:cNvPr>
          <p:cNvGrpSpPr/>
          <p:nvPr/>
        </p:nvGrpSpPr>
        <p:grpSpPr>
          <a:xfrm>
            <a:off x="12614125" y="5944335"/>
            <a:ext cx="5673875" cy="1130336"/>
            <a:chOff x="0" y="0"/>
            <a:chExt cx="1248604" cy="248744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13221E2-550B-F726-BEA7-F5B65B3DDD4F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3DA4DD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Pilna DICOM pakete iekārtas pieslēgšanai pie PACS arhīva un </a:t>
              </a:r>
              <a:r>
                <a:rPr lang="lv-LV" sz="2400" dirty="0" err="1">
                  <a:solidFill>
                    <a:srgbClr val="FFFFFF"/>
                  </a:solidFill>
                  <a:latin typeface="Montserrat 3"/>
                </a:rPr>
                <a:t>Modality</a:t>
              </a:r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 </a:t>
              </a:r>
              <a:r>
                <a:rPr lang="lv-LV" sz="2400" dirty="0" err="1">
                  <a:solidFill>
                    <a:srgbClr val="FFFFFF"/>
                  </a:solidFill>
                  <a:latin typeface="Montserrat 3"/>
                </a:rPr>
                <a:t>Worklist</a:t>
              </a:r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, </a:t>
              </a:r>
              <a:r>
                <a:rPr lang="lv-LV" sz="2400" dirty="0" err="1">
                  <a:solidFill>
                    <a:srgbClr val="FFFFFF"/>
                  </a:solidFill>
                  <a:latin typeface="Montserrat 3"/>
                </a:rPr>
                <a:t>Archive</a:t>
              </a:r>
              <a:endParaRPr lang="lv-LV" sz="2400" dirty="0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749EB2B4-DAE4-32FF-6314-CCB13B20368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19CC65FD-6459-97D2-2ACA-77B66788BF8D}"/>
              </a:ext>
            </a:extLst>
          </p:cNvPr>
          <p:cNvGrpSpPr/>
          <p:nvPr/>
        </p:nvGrpSpPr>
        <p:grpSpPr>
          <a:xfrm>
            <a:off x="12614125" y="7222714"/>
            <a:ext cx="5673875" cy="1130336"/>
            <a:chOff x="0" y="0"/>
            <a:chExt cx="1248604" cy="248744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F223F66-87A1-331C-F9CC-FDD6BB1C124D}"/>
                </a:ext>
              </a:extLst>
            </p:cNvPr>
            <p:cNvSpPr/>
            <p:nvPr/>
          </p:nvSpPr>
          <p:spPr>
            <a:xfrm>
              <a:off x="0" y="0"/>
              <a:ext cx="1248604" cy="248744"/>
            </a:xfrm>
            <a:custGeom>
              <a:avLst/>
              <a:gdLst/>
              <a:ahLst/>
              <a:cxnLst/>
              <a:rect l="l" t="t" r="r" b="b"/>
              <a:pathLst>
                <a:path w="1248604" h="248744">
                  <a:moveTo>
                    <a:pt x="0" y="0"/>
                  </a:moveTo>
                  <a:lnTo>
                    <a:pt x="1248604" y="0"/>
                  </a:lnTo>
                  <a:lnTo>
                    <a:pt x="1248604" y="248744"/>
                  </a:lnTo>
                  <a:lnTo>
                    <a:pt x="0" y="248744"/>
                  </a:lnTo>
                  <a:close/>
                </a:path>
              </a:pathLst>
            </a:custGeom>
            <a:solidFill>
              <a:srgbClr val="0D5C9A"/>
            </a:solidFill>
          </p:spPr>
          <p:txBody>
            <a:bodyPr/>
            <a:lstStyle/>
            <a:p>
              <a:pPr algn="ctr"/>
              <a:r>
                <a:rPr lang="lv-LV" sz="2400" dirty="0">
                  <a:solidFill>
                    <a:srgbClr val="FFFFFF"/>
                  </a:solidFill>
                  <a:latin typeface="Montserrat 3"/>
                </a:rPr>
                <a:t>Datu saņemšana un sūtīšana uz PACS arhīvu, izmantojot DICOM formātu</a:t>
              </a:r>
              <a:endParaRPr lang="lv-LV" sz="2400" dirty="0"/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F0B3A04F-FDD0-7785-E79C-0B645AC6CD0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2DE5472-7842-E7C4-1D15-4AB7BD82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355" y="264258"/>
            <a:ext cx="6529804" cy="4897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C9E5F-E659-9291-9E0B-D2ED00B3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876" y="5290206"/>
            <a:ext cx="6529804" cy="48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8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14B11196-32AC-9F5D-B4AC-A9CC6467D128}"/>
              </a:ext>
            </a:extLst>
          </p:cNvPr>
          <p:cNvGrpSpPr/>
          <p:nvPr/>
        </p:nvGrpSpPr>
        <p:grpSpPr>
          <a:xfrm>
            <a:off x="927681" y="4223092"/>
            <a:ext cx="4129958" cy="4129958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BFD6A50D-46B1-ED9C-614C-8C48CC1F7B8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8E8E8">
                <a:alpha val="49804"/>
              </a:srgbClr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13ED06C3-8517-E2D2-4734-72B7409E792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1063E0A9-71BE-5CDB-C49F-7ABC9EAFB909}"/>
              </a:ext>
            </a:extLst>
          </p:cNvPr>
          <p:cNvGrpSpPr/>
          <p:nvPr/>
        </p:nvGrpSpPr>
        <p:grpSpPr>
          <a:xfrm>
            <a:off x="-2064979" y="4223092"/>
            <a:ext cx="4129958" cy="4129958"/>
            <a:chOff x="0" y="0"/>
            <a:chExt cx="812800" cy="81280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5F670F3C-6D92-E4BB-C56F-5C68EC76C2F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DA4DD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CA63BE4E-4603-68C9-000B-E8D4CFA302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5B5F3D5-DF0A-6AB7-CDAC-40AF03CFE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440901"/>
              </p:ext>
            </p:extLst>
          </p:nvPr>
        </p:nvGraphicFramePr>
        <p:xfrm>
          <a:off x="1828799" y="851044"/>
          <a:ext cx="11410781" cy="4129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9CFDD7F-AB24-762C-B768-1F13881C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863" y="4368486"/>
            <a:ext cx="7604941" cy="57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1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187</Words>
  <Application>Microsoft Office PowerPoint</Application>
  <PresentationFormat>Custom</PresentationFormat>
  <Paragraphs>28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Montserrat 3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ANGLISKI_BKUS_ppt</dc:title>
  <dc:creator>Ārija Vecmane</dc:creator>
  <cp:lastModifiedBy>Evija Gleske</cp:lastModifiedBy>
  <cp:revision>22</cp:revision>
  <dcterms:created xsi:type="dcterms:W3CDTF">2006-08-16T00:00:00Z</dcterms:created>
  <dcterms:modified xsi:type="dcterms:W3CDTF">2024-11-21T10:12:43Z</dcterms:modified>
  <dc:identifier>DAFdP8kMPG0</dc:identifier>
</cp:coreProperties>
</file>